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6858000" cx="12192000"/>
  <p:notesSz cx="6858000" cy="9144000"/>
  <p:embeddedFontLst>
    <p:embeddedFont>
      <p:font typeface="Open Sans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8" roundtripDataSignature="AMtx7miM4IiiCB7IuQttKMOixPZv7hMp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OpenSans-regular.fntdata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OpenSans-italic.fntdata"/><Relationship Id="rId25" Type="http://schemas.openxmlformats.org/officeDocument/2006/relationships/font" Target="fonts/OpenSans-bold.fntdata"/><Relationship Id="rId28" Type="http://customschemas.google.com/relationships/presentationmetadata" Target="metadata"/><Relationship Id="rId27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8" name="Google Shape;338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5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5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5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5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www.ehu.eus/documents/38889400/46907402/_Parametros+2024_eus.pdf/c9c091e9-2038-47c5-0513-d725652ffb78?t=1698396958678" TargetMode="External"/><Relationship Id="rId4" Type="http://schemas.openxmlformats.org/officeDocument/2006/relationships/hyperlink" Target="http://www.euskadi.eus/web01-a3hlanar/eu/contenidos/informacion/formac_profesional/eu_1959/barem.html" TargetMode="External"/><Relationship Id="rId11" Type="http://schemas.openxmlformats.org/officeDocument/2006/relationships/hyperlink" Target="https://www.euskadi.eus/araubide-bereziko-irakaskuntzak-kirol-irakaskuntzak-heziketa-zikloak/web01-a2hikast/eu/" TargetMode="External"/><Relationship Id="rId10" Type="http://schemas.openxmlformats.org/officeDocument/2006/relationships/hyperlink" Target="https://www.euskadi.eus/arte-dramatikoko-goi-mailako-arte-irakaskuntzak/web01-a2hikast/eu/" TargetMode="External"/><Relationship Id="rId9" Type="http://schemas.openxmlformats.org/officeDocument/2006/relationships/hyperlink" Target="https://www.euskadi.eus/arte-plastiko-eta-diseinuko-irakaskuntzak/web01-a2hikast/eu/" TargetMode="External"/><Relationship Id="rId5" Type="http://schemas.openxmlformats.org/officeDocument/2006/relationships/hyperlink" Target="https://www.euskadi.eus/contenidos/informacion/plaesleipro/eu_def/adjuntos/2021_anexo_preferencias_batxi_asig_eus.pdf" TargetMode="External"/><Relationship Id="rId6" Type="http://schemas.openxmlformats.org/officeDocument/2006/relationships/hyperlink" Target="https://www.euskadi.eus/contenidos/informacion/plaesleipro/eu_def/adjuntos/2021_anexo_preferencias_batxi_asig_eus.pdf" TargetMode="External"/><Relationship Id="rId7" Type="http://schemas.openxmlformats.org/officeDocument/2006/relationships/hyperlink" Target="https://www.euskadi.eus/araubide-bereziko-irakaskuntzak-musika/web01-a2hikast/eu/" TargetMode="External"/><Relationship Id="rId8" Type="http://schemas.openxmlformats.org/officeDocument/2006/relationships/hyperlink" Target="https://www.euskadi.eus/araubide-bereziko-irakaskuntzak-dantza-oinarrizko-ikasketak-eta-dantza-ikasketa-profesionalak/web01-a2hikast/eu/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ehu.eus/documents/38889400/47967015/notas+de+corte-eus2023-24%28sin+Prion%29.pdf/03ecf8a2-c8fe-a036-f47e-6ae94b07ee7c?t=1704985567018" TargetMode="External"/><Relationship Id="rId4" Type="http://schemas.openxmlformats.org/officeDocument/2006/relationships/hyperlink" Target="https://www.etorlan.eus/eu/esperientziak/" TargetMode="External"/><Relationship Id="rId11" Type="http://schemas.openxmlformats.org/officeDocument/2006/relationships/hyperlink" Target="https://todofp.es/inicio.html" TargetMode="External"/><Relationship Id="rId10" Type="http://schemas.openxmlformats.org/officeDocument/2006/relationships/hyperlink" Target="https://todofp.es/inicio.html" TargetMode="External"/><Relationship Id="rId12" Type="http://schemas.openxmlformats.org/officeDocument/2006/relationships/hyperlink" Target="https://todofp.es/inicio.html" TargetMode="External"/><Relationship Id="rId9" Type="http://schemas.openxmlformats.org/officeDocument/2006/relationships/hyperlink" Target="https://www.fpsteamlh.eus/mujeres-lh/desmontando-mitos" TargetMode="External"/><Relationship Id="rId5" Type="http://schemas.openxmlformats.org/officeDocument/2006/relationships/hyperlink" Target="https://www.euskadi.eus/contenidos/informacion/lheskaintza/eu_def/adjuntos/PorCentrosOsoa_2023_2024ab.pdf" TargetMode="External"/><Relationship Id="rId6" Type="http://schemas.openxmlformats.org/officeDocument/2006/relationships/hyperlink" Target="https://www.euskadi.eus/contenidos/informacion/lheskaintza/eu_def/adjuntos/PorCiclosOsoa_2023_2024ab.pdf" TargetMode="External"/><Relationship Id="rId7" Type="http://schemas.openxmlformats.org/officeDocument/2006/relationships/hyperlink" Target="https://www.youtube.com/playlist?list=PLvAtirz2SodibtBhOvfOIoPA-OXxaIGHQ" TargetMode="External"/><Relationship Id="rId8" Type="http://schemas.openxmlformats.org/officeDocument/2006/relationships/hyperlink" Target="https://www.youtube.com/playlist?list=PLvAtirz2SodjnXR5VzhT8Jaccjna7FJG_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ivac-eei.eus/eu/" TargetMode="External"/><Relationship Id="rId4" Type="http://schemas.openxmlformats.org/officeDocument/2006/relationships/hyperlink" Target="https://ivac-eei.eus/eu/" TargetMode="External"/><Relationship Id="rId5" Type="http://schemas.openxmlformats.org/officeDocument/2006/relationships/hyperlink" Target="https://ivac-eei.eus/eu/" TargetMode="External"/><Relationship Id="rId6" Type="http://schemas.openxmlformats.org/officeDocument/2006/relationships/hyperlink" Target="https://ivac-eei.eus/eu/" TargetMode="External"/><Relationship Id="rId7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euskadi.eus/contenidos/informacion/plaesleipro/eu_def/adjuntos/2021_anexo_preferencias_batxi_asig_eus.pdf" TargetMode="External"/><Relationship Id="rId4" Type="http://schemas.openxmlformats.org/officeDocument/2006/relationships/hyperlink" Target="https://www.euskadi.eus/contenidos/informacion/plaesleipro/eu_def/adjuntos/2021_anexo_afinidades_gm_gs_eus.pdf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0" y="1943726"/>
            <a:ext cx="12192000" cy="830997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DBH ondoren, zer?</a:t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129046"/>
            <a:ext cx="1947650" cy="6861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7910967" y="2899200"/>
            <a:ext cx="3187800" cy="5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2023-2024 ikasturtea</a:t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20044" y="5834096"/>
            <a:ext cx="3390900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715375" y="5598393"/>
            <a:ext cx="3476625" cy="127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0"/>
          <p:cNvSpPr txBox="1"/>
          <p:nvPr/>
        </p:nvSpPr>
        <p:spPr>
          <a:xfrm>
            <a:off x="9695550" y="3073907"/>
            <a:ext cx="2262673" cy="926761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Musika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Arte Dramatikoa eta Dantza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0"/>
          <p:cNvSpPr txBox="1"/>
          <p:nvPr/>
        </p:nvSpPr>
        <p:spPr>
          <a:xfrm>
            <a:off x="9696030" y="1259759"/>
            <a:ext cx="2262193" cy="696300"/>
          </a:xfrm>
          <a:prstGeom prst="rect">
            <a:avLst/>
          </a:prstGeom>
          <a:solidFill>
            <a:srgbClr val="F583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Artea eta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Giza Zientziak</a:t>
            </a:r>
            <a:endParaRPr b="1" i="0" sz="1800" u="sng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0"/>
          <p:cNvSpPr txBox="1"/>
          <p:nvPr/>
        </p:nvSpPr>
        <p:spPr>
          <a:xfrm>
            <a:off x="1298045" y="4549347"/>
            <a:ext cx="3105515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2 aukeratu</a:t>
            </a:r>
            <a:endParaRPr b="0" i="0" sz="14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10"/>
          <p:cNvSpPr txBox="1"/>
          <p:nvPr/>
        </p:nvSpPr>
        <p:spPr>
          <a:xfrm>
            <a:off x="5341162" y="4483851"/>
            <a:ext cx="3091527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000"/>
              <a:buFont typeface="Arial"/>
              <a:buNone/>
            </a:pPr>
            <a:r>
              <a:rPr b="1" lang="en-US" sz="20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en-US" sz="20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 aukeratu</a:t>
            </a:r>
            <a:endParaRPr b="0" i="0" sz="14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0"/>
          <p:cNvSpPr txBox="1"/>
          <p:nvPr/>
        </p:nvSpPr>
        <p:spPr>
          <a:xfrm>
            <a:off x="947809" y="5697186"/>
            <a:ext cx="8154890" cy="6282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400"/>
              <a:buFont typeface="Arial"/>
              <a:buNone/>
            </a:pPr>
            <a:r>
              <a:rPr b="1" i="0" lang="en-US" sz="1800" u="none" cap="none" strike="noStrike">
                <a:solidFill>
                  <a:srgbClr val="A5002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8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Musika </a:t>
            </a: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i="0" lang="en-US" sz="18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nalisia edo Arte eszenikoak, horietako bat derrigorrezkoa da</a:t>
            </a:r>
            <a:endParaRPr b="1" i="0" sz="18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0"/>
          <p:cNvSpPr txBox="1"/>
          <p:nvPr/>
        </p:nvSpPr>
        <p:spPr>
          <a:xfrm>
            <a:off x="1178642" y="411062"/>
            <a:ext cx="8225783" cy="5659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Musika eta Arte Eszenikoak</a:t>
            </a:r>
            <a:endParaRPr b="1" sz="36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10"/>
          <p:cNvSpPr txBox="1"/>
          <p:nvPr/>
        </p:nvSpPr>
        <p:spPr>
          <a:xfrm>
            <a:off x="9682380" y="2215646"/>
            <a:ext cx="2289491" cy="598674"/>
          </a:xfrm>
          <a:prstGeom prst="rect">
            <a:avLst/>
          </a:prstGeom>
          <a:solidFill>
            <a:srgbClr val="EA99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Gizarte eta Lege Zientziak</a:t>
            </a:r>
            <a:endParaRPr b="1" i="0" sz="1800" u="sng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0"/>
          <p:cNvSpPr/>
          <p:nvPr/>
        </p:nvSpPr>
        <p:spPr>
          <a:xfrm>
            <a:off x="4403560" y="-73741"/>
            <a:ext cx="162095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Arteak</a:t>
            </a:r>
            <a:endParaRPr b="1" sz="36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0"/>
          <p:cNvSpPr txBox="1"/>
          <p:nvPr/>
        </p:nvSpPr>
        <p:spPr>
          <a:xfrm>
            <a:off x="1443210" y="1259760"/>
            <a:ext cx="3044537" cy="29844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1.maila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10"/>
          <p:cNvSpPr txBox="1"/>
          <p:nvPr/>
        </p:nvSpPr>
        <p:spPr>
          <a:xfrm>
            <a:off x="5201921" y="1259759"/>
            <a:ext cx="3370011" cy="29844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2.maila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10"/>
          <p:cNvSpPr txBox="1"/>
          <p:nvPr/>
        </p:nvSpPr>
        <p:spPr>
          <a:xfrm>
            <a:off x="1500899" y="1719690"/>
            <a:ext cx="3044537" cy="2708434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Analisi Musikala I</a:t>
            </a:r>
            <a:endParaRPr sz="1800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Ikus-entzunezko Kultura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Koru eta Ahots Teknika I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Musika Hizkuntza eta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Praktika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0" marL="82550" marR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Arte Eszenikoak I</a:t>
            </a:r>
            <a:endParaRPr/>
          </a:p>
        </p:txBody>
      </p:sp>
      <p:sp>
        <p:nvSpPr>
          <p:cNvPr id="228" name="Google Shape;228;p10"/>
          <p:cNvSpPr txBox="1"/>
          <p:nvPr/>
        </p:nvSpPr>
        <p:spPr>
          <a:xfrm>
            <a:off x="5201921" y="1686577"/>
            <a:ext cx="3380218" cy="2477601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ED7D3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nalisi Musikala II  </a:t>
            </a:r>
            <a:endParaRPr sz="1800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Koru eta Ahots teknika II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Musika eta dantzaren Historia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Literatura Dramatikoa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0" marL="8255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Arte Eszenikoak II</a:t>
            </a:r>
            <a:endParaRPr sz="1800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0"/>
          <p:cNvSpPr/>
          <p:nvPr/>
        </p:nvSpPr>
        <p:spPr>
          <a:xfrm rot="-5400000">
            <a:off x="-1098561" y="3224521"/>
            <a:ext cx="409274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889125" lvl="0" marL="20669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Modalitateko ikasgai espezifikoak</a:t>
            </a:r>
            <a:endParaRPr b="1" sz="1800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0"/>
          <p:cNvSpPr/>
          <p:nvPr/>
        </p:nvSpPr>
        <p:spPr>
          <a:xfrm>
            <a:off x="8721213" y="3416350"/>
            <a:ext cx="835742" cy="36234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D7D3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0"/>
          <p:cNvSpPr txBox="1"/>
          <p:nvPr/>
        </p:nvSpPr>
        <p:spPr>
          <a:xfrm>
            <a:off x="9696029" y="4338320"/>
            <a:ext cx="2275842" cy="175432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Zurgintza, Altzarigintza eta Kortxoa, Ehungintza, Jantzigintza eta Larrugintza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1"/>
          <p:cNvSpPr txBox="1"/>
          <p:nvPr/>
        </p:nvSpPr>
        <p:spPr>
          <a:xfrm>
            <a:off x="1336980" y="4645198"/>
            <a:ext cx="3100473" cy="396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2 aukeratu</a:t>
            </a:r>
            <a:endParaRPr b="0" i="0" sz="14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7" name="Google Shape;237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286" y="-426998"/>
            <a:ext cx="1117" cy="45719"/>
          </a:xfrm>
          <a:prstGeom prst="rect">
            <a:avLst/>
          </a:prstGeom>
          <a:solidFill>
            <a:srgbClr val="DDDDDD"/>
          </a:solidFill>
          <a:ln>
            <a:noFill/>
          </a:ln>
        </p:spPr>
      </p:pic>
      <p:sp>
        <p:nvSpPr>
          <p:cNvPr id="238" name="Google Shape;238;p11"/>
          <p:cNvSpPr txBox="1"/>
          <p:nvPr/>
        </p:nvSpPr>
        <p:spPr>
          <a:xfrm>
            <a:off x="1677907" y="48688"/>
            <a:ext cx="79248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i="0" lang="en-US" sz="3600" u="none" cap="none" strike="noStrike">
                <a:solidFill>
                  <a:srgbClr val="198989"/>
                </a:solidFill>
                <a:latin typeface="Arial"/>
                <a:ea typeface="Arial"/>
                <a:cs typeface="Arial"/>
                <a:sym typeface="Arial"/>
              </a:rPr>
              <a:t>Zientziak eta Teknologia</a:t>
            </a:r>
            <a:endParaRPr b="0" i="0" sz="3600" u="none" cap="none" strike="noStrike">
              <a:solidFill>
                <a:srgbClr val="1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1"/>
          <p:cNvSpPr txBox="1"/>
          <p:nvPr/>
        </p:nvSpPr>
        <p:spPr>
          <a:xfrm>
            <a:off x="5198416" y="5165309"/>
            <a:ext cx="3088056" cy="396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1 aukeratu</a:t>
            </a:r>
            <a:endParaRPr b="0" i="0" sz="14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1"/>
          <p:cNvSpPr txBox="1"/>
          <p:nvPr/>
        </p:nvSpPr>
        <p:spPr>
          <a:xfrm>
            <a:off x="803565" y="6191711"/>
            <a:ext cx="768713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3000"/>
              <a:buFont typeface="Arial"/>
              <a:buNone/>
            </a:pP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Matematika edo GGZZ Matematika (2.) derrigorrezkoak dira</a:t>
            </a:r>
            <a:endParaRPr b="1" sz="1800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1"/>
          <p:cNvSpPr txBox="1"/>
          <p:nvPr/>
        </p:nvSpPr>
        <p:spPr>
          <a:xfrm>
            <a:off x="9602707" y="2076786"/>
            <a:ext cx="2506064" cy="672300"/>
          </a:xfrm>
          <a:prstGeom prst="rect">
            <a:avLst/>
          </a:prstGeom>
          <a:solidFill>
            <a:srgbClr val="F583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1800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Osasun Zientziak</a:t>
            </a:r>
            <a:endParaRPr b="1" i="0" sz="1800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1"/>
          <p:cNvSpPr txBox="1"/>
          <p:nvPr/>
        </p:nvSpPr>
        <p:spPr>
          <a:xfrm>
            <a:off x="9602707" y="1399024"/>
            <a:ext cx="2506064" cy="481500"/>
          </a:xfrm>
          <a:prstGeom prst="rect">
            <a:avLst/>
          </a:prstGeom>
          <a:solidFill>
            <a:srgbClr val="F583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Zientziak</a:t>
            </a:r>
            <a:endParaRPr b="1" i="0" sz="21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1"/>
          <p:cNvSpPr txBox="1"/>
          <p:nvPr/>
        </p:nvSpPr>
        <p:spPr>
          <a:xfrm>
            <a:off x="9602707" y="2925220"/>
            <a:ext cx="2506064" cy="672300"/>
          </a:xfrm>
          <a:prstGeom prst="rect">
            <a:avLst/>
          </a:prstGeom>
          <a:solidFill>
            <a:srgbClr val="F583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Ingenieritzak Arkitektura</a:t>
            </a:r>
            <a:endParaRPr b="1" i="0" sz="18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1"/>
          <p:cNvSpPr txBox="1"/>
          <p:nvPr/>
        </p:nvSpPr>
        <p:spPr>
          <a:xfrm>
            <a:off x="9556955" y="3732200"/>
            <a:ext cx="2576590" cy="696300"/>
          </a:xfrm>
          <a:prstGeom prst="rect">
            <a:avLst/>
          </a:prstGeom>
          <a:solidFill>
            <a:srgbClr val="F5838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Gizarte eta Lege Zientziak</a:t>
            </a:r>
            <a:endParaRPr b="1" i="0" sz="1800" u="sng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1"/>
          <p:cNvSpPr txBox="1"/>
          <p:nvPr/>
        </p:nvSpPr>
        <p:spPr>
          <a:xfrm>
            <a:off x="1336980" y="865602"/>
            <a:ext cx="3426696" cy="29844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1.maila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1"/>
          <p:cNvSpPr txBox="1"/>
          <p:nvPr/>
        </p:nvSpPr>
        <p:spPr>
          <a:xfrm>
            <a:off x="4994192" y="836533"/>
            <a:ext cx="3496505" cy="3275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2.maila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1"/>
          <p:cNvSpPr txBox="1"/>
          <p:nvPr/>
        </p:nvSpPr>
        <p:spPr>
          <a:xfrm>
            <a:off x="1336980" y="1399024"/>
            <a:ext cx="3426696" cy="3136756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8255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Matematika I*</a:t>
            </a:r>
            <a:endParaRPr sz="1800">
              <a:solidFill>
                <a:srgbClr val="ED7D3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Fisika-Kimika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0" marL="8255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Biologia, Geologia eta       Ingurumen-Zientziak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Teknologia eta Ingenieritza I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Marrazketa Teknikoa 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1"/>
          <p:cNvSpPr txBox="1"/>
          <p:nvPr/>
        </p:nvSpPr>
        <p:spPr>
          <a:xfrm>
            <a:off x="4994192" y="1408983"/>
            <a:ext cx="3496505" cy="3701013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2550" lvl="0" marL="8255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Matematika II edo GGZZ    Matematika II*</a:t>
            </a:r>
            <a:endParaRPr sz="1800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Fisika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Kimika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Biologia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0" marL="8255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Geologia eta Ingurumen-Zientziak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Teknologia eta Ingenieritza II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Marrazketa Teknikoa II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1"/>
          <p:cNvSpPr/>
          <p:nvPr/>
        </p:nvSpPr>
        <p:spPr>
          <a:xfrm rot="-5400000">
            <a:off x="-1098561" y="3224521"/>
            <a:ext cx="409274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889125" lvl="0" marL="20669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Modalitateko ikasgai espezifikoak</a:t>
            </a:r>
            <a:endParaRPr b="1" sz="1800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11"/>
          <p:cNvSpPr txBox="1"/>
          <p:nvPr/>
        </p:nvSpPr>
        <p:spPr>
          <a:xfrm>
            <a:off x="9556955" y="4497960"/>
            <a:ext cx="2551816" cy="92333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Ziklo teknikoak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Kimika   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Osasuna</a:t>
            </a:r>
            <a:r>
              <a:rPr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11"/>
          <p:cNvSpPr/>
          <p:nvPr/>
        </p:nvSpPr>
        <p:spPr>
          <a:xfrm>
            <a:off x="8721213" y="3416350"/>
            <a:ext cx="835742" cy="36234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D7D3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2"/>
          <p:cNvSpPr txBox="1"/>
          <p:nvPr/>
        </p:nvSpPr>
        <p:spPr>
          <a:xfrm>
            <a:off x="1461717" y="4689675"/>
            <a:ext cx="2797834" cy="4189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000"/>
              <a:buFont typeface="Arial"/>
              <a:buNone/>
            </a:pPr>
            <a:r>
              <a:rPr b="1" i="0" lang="en-US" sz="18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2 aukeratu</a:t>
            </a:r>
            <a:endParaRPr b="0" i="0" sz="18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2"/>
          <p:cNvSpPr txBox="1"/>
          <p:nvPr/>
        </p:nvSpPr>
        <p:spPr>
          <a:xfrm>
            <a:off x="5035855" y="4709767"/>
            <a:ext cx="2906476" cy="3787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000"/>
              <a:buFont typeface="Arial"/>
              <a:buNone/>
            </a:pP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en-US" sz="18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 aukeratu</a:t>
            </a:r>
            <a:endParaRPr b="0" i="0" sz="18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12"/>
          <p:cNvSpPr txBox="1"/>
          <p:nvPr/>
        </p:nvSpPr>
        <p:spPr>
          <a:xfrm>
            <a:off x="947809" y="5289761"/>
            <a:ext cx="8622856" cy="4239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 Matematika orokorrak eta Zientzia orokorrak derrigorrez egin behar dira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A5002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12"/>
          <p:cNvSpPr txBox="1"/>
          <p:nvPr/>
        </p:nvSpPr>
        <p:spPr>
          <a:xfrm>
            <a:off x="3875192" y="361419"/>
            <a:ext cx="2613901" cy="5186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760057"/>
                </a:solidFill>
                <a:latin typeface="Arial"/>
                <a:ea typeface="Arial"/>
                <a:cs typeface="Arial"/>
                <a:sym typeface="Arial"/>
              </a:rPr>
              <a:t>Orokorra</a:t>
            </a:r>
            <a:endParaRPr b="1" sz="3600">
              <a:solidFill>
                <a:srgbClr val="76005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12"/>
          <p:cNvSpPr txBox="1"/>
          <p:nvPr/>
        </p:nvSpPr>
        <p:spPr>
          <a:xfrm>
            <a:off x="845528" y="5982429"/>
            <a:ext cx="9144045" cy="646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Aukeratutako irakasgaien arabera ibilbidea 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irteera desberdina izango da,  bai Unibertsitate ikasketak egiteko bai Lanbide Hezkitako Goi Mailako ziklo bat egiteko ere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12"/>
          <p:cNvSpPr txBox="1"/>
          <p:nvPr/>
        </p:nvSpPr>
        <p:spPr>
          <a:xfrm>
            <a:off x="1461717" y="1381421"/>
            <a:ext cx="2983560" cy="29844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1.maila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12"/>
          <p:cNvSpPr txBox="1"/>
          <p:nvPr/>
        </p:nvSpPr>
        <p:spPr>
          <a:xfrm>
            <a:off x="5182142" y="1373819"/>
            <a:ext cx="3003970" cy="29844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2.maila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12"/>
          <p:cNvSpPr txBox="1"/>
          <p:nvPr/>
        </p:nvSpPr>
        <p:spPr>
          <a:xfrm>
            <a:off x="1461717" y="1767050"/>
            <a:ext cx="2983560" cy="2873992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Matematika orokorrak</a:t>
            </a:r>
            <a:endParaRPr sz="1800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0" marL="82550" marR="0" rtl="0" algn="l">
              <a:lnSpc>
                <a:spcPct val="150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Ekonomia, Ekintzailetza  eta Enpresa Jarduera</a:t>
            </a:r>
            <a:endParaRPr/>
          </a:p>
          <a:p>
            <a:pPr indent="-82550" lvl="0" marL="82550" marR="0" rtl="0" algn="l">
              <a:lnSpc>
                <a:spcPct val="150000"/>
              </a:lnSpc>
              <a:spcBef>
                <a:spcPts val="13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Ikastetxeko beste eskaintza mota batzuetako ikasgaiak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2"/>
          <p:cNvSpPr txBox="1"/>
          <p:nvPr/>
        </p:nvSpPr>
        <p:spPr>
          <a:xfrm>
            <a:off x="5182142" y="1747942"/>
            <a:ext cx="3003971" cy="28931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4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Zientzia orokorrak </a:t>
            </a:r>
            <a:endParaRPr sz="1800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144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Kultura eta Arte Mugimenduak</a:t>
            </a:r>
            <a:endParaRPr/>
          </a:p>
          <a:p>
            <a:pPr indent="-82550" lvl="0" marL="82550" marR="0" rtl="0" algn="l">
              <a:lnSpc>
                <a:spcPct val="150000"/>
              </a:lnSpc>
              <a:spcBef>
                <a:spcPts val="144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Ikastetxeko beste eskaintza mota batzuetako ikasgaiak</a:t>
            </a:r>
            <a:endParaRPr/>
          </a:p>
        </p:txBody>
      </p:sp>
      <p:sp>
        <p:nvSpPr>
          <p:cNvPr id="265" name="Google Shape;265;p12"/>
          <p:cNvSpPr/>
          <p:nvPr/>
        </p:nvSpPr>
        <p:spPr>
          <a:xfrm rot="-5400000">
            <a:off x="-1098561" y="3224521"/>
            <a:ext cx="409274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889125" lvl="0" marL="20669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Modalitateko ikasgai espezifikoak</a:t>
            </a:r>
            <a:endParaRPr b="1" sz="1800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12"/>
          <p:cNvSpPr/>
          <p:nvPr/>
        </p:nvSpPr>
        <p:spPr>
          <a:xfrm>
            <a:off x="8651675" y="3431629"/>
            <a:ext cx="835742" cy="36234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D7D3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12"/>
          <p:cNvSpPr txBox="1"/>
          <p:nvPr/>
        </p:nvSpPr>
        <p:spPr>
          <a:xfrm>
            <a:off x="9908575" y="1884159"/>
            <a:ext cx="2154444" cy="540637"/>
          </a:xfrm>
          <a:prstGeom prst="rect">
            <a:avLst/>
          </a:prstGeom>
          <a:solidFill>
            <a:srgbClr val="F583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1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Zientziak</a:t>
            </a:r>
            <a:endParaRPr b="1" i="0" sz="18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12"/>
          <p:cNvSpPr txBox="1"/>
          <p:nvPr/>
        </p:nvSpPr>
        <p:spPr>
          <a:xfrm>
            <a:off x="9908575" y="4641042"/>
            <a:ext cx="2154444" cy="3693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¿?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12"/>
          <p:cNvSpPr txBox="1"/>
          <p:nvPr/>
        </p:nvSpPr>
        <p:spPr>
          <a:xfrm>
            <a:off x="9908575" y="2686346"/>
            <a:ext cx="2154444" cy="610530"/>
          </a:xfrm>
          <a:prstGeom prst="rect">
            <a:avLst/>
          </a:prstGeom>
          <a:solidFill>
            <a:srgbClr val="F583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1800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Osasun Zientziak</a:t>
            </a:r>
            <a:endParaRPr b="1" i="0" sz="1800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2"/>
          <p:cNvSpPr txBox="1"/>
          <p:nvPr/>
        </p:nvSpPr>
        <p:spPr>
          <a:xfrm>
            <a:off x="9908576" y="3625801"/>
            <a:ext cx="2154444" cy="680728"/>
          </a:xfrm>
          <a:prstGeom prst="rect">
            <a:avLst/>
          </a:prstGeom>
          <a:solidFill>
            <a:srgbClr val="F5838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Gizarte eta Lege Zientziak</a:t>
            </a:r>
            <a:endParaRPr b="1" i="0" sz="1800" u="sng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" name="Google Shape;27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7609" y="-365474"/>
            <a:ext cx="782" cy="1961"/>
          </a:xfrm>
          <a:prstGeom prst="rect">
            <a:avLst/>
          </a:prstGeom>
          <a:solidFill>
            <a:srgbClr val="DDDDDD"/>
          </a:solidFill>
          <a:ln>
            <a:noFill/>
          </a:ln>
        </p:spPr>
      </p:pic>
      <p:sp>
        <p:nvSpPr>
          <p:cNvPr id="276" name="Google Shape;276;p13"/>
          <p:cNvSpPr txBox="1"/>
          <p:nvPr/>
        </p:nvSpPr>
        <p:spPr>
          <a:xfrm>
            <a:off x="9672605" y="1589527"/>
            <a:ext cx="2138100" cy="650700"/>
          </a:xfrm>
          <a:prstGeom prst="rect">
            <a:avLst/>
          </a:prstGeom>
          <a:solidFill>
            <a:srgbClr val="F583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Gizarte eta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lege zientziak</a:t>
            </a:r>
            <a:endParaRPr b="1" i="0" sz="1800" u="sng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77" name="Google Shape;277;p13"/>
          <p:cNvGrpSpPr/>
          <p:nvPr/>
        </p:nvGrpSpPr>
        <p:grpSpPr>
          <a:xfrm>
            <a:off x="-1851740" y="1620033"/>
            <a:ext cx="13662445" cy="1536780"/>
            <a:chOff x="4374" y="1820"/>
            <a:chExt cx="10982672" cy="1536780"/>
          </a:xfrm>
        </p:grpSpPr>
        <p:pic>
          <p:nvPicPr>
            <p:cNvPr id="278" name="Google Shape;278;p1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374" y="1820"/>
              <a:ext cx="914" cy="2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9" name="Google Shape;279;p13"/>
            <p:cNvSpPr txBox="1"/>
            <p:nvPr/>
          </p:nvSpPr>
          <p:spPr>
            <a:xfrm>
              <a:off x="9268346" y="1154300"/>
              <a:ext cx="1718700" cy="384300"/>
            </a:xfrm>
            <a:prstGeom prst="rect">
              <a:avLst/>
            </a:prstGeom>
            <a:solidFill>
              <a:srgbClr val="F58386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b="1" i="0" lang="en-US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Giza zientziak</a:t>
              </a:r>
              <a:endParaRPr b="1" i="0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0" name="Google Shape;280;p13"/>
          <p:cNvSpPr txBox="1"/>
          <p:nvPr/>
        </p:nvSpPr>
        <p:spPr>
          <a:xfrm>
            <a:off x="1393333" y="10886"/>
            <a:ext cx="8186387" cy="758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r>
              <a:rPr b="1" lang="en-US" sz="3600">
                <a:solidFill>
                  <a:srgbClr val="BF2727"/>
                </a:solidFill>
                <a:latin typeface="Arial"/>
                <a:ea typeface="Arial"/>
                <a:cs typeface="Arial"/>
                <a:sym typeface="Arial"/>
              </a:rPr>
              <a:t>Giza eta Gizarte zientziak</a:t>
            </a:r>
            <a:endParaRPr b="1" sz="3600">
              <a:solidFill>
                <a:srgbClr val="BF272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13"/>
          <p:cNvSpPr txBox="1"/>
          <p:nvPr/>
        </p:nvSpPr>
        <p:spPr>
          <a:xfrm>
            <a:off x="1393333" y="5528332"/>
            <a:ext cx="3044120" cy="368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000"/>
              <a:buFont typeface="Arial"/>
              <a:buNone/>
            </a:pPr>
            <a:r>
              <a:rPr b="1" i="0" lang="en-US" sz="18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2 aukeratu</a:t>
            </a:r>
            <a:endParaRPr b="0" i="0" sz="18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13"/>
          <p:cNvSpPr txBox="1"/>
          <p:nvPr/>
        </p:nvSpPr>
        <p:spPr>
          <a:xfrm>
            <a:off x="4988973" y="5576148"/>
            <a:ext cx="3289555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000"/>
              <a:buFont typeface="Arial"/>
              <a:buNone/>
            </a:pP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en-US" sz="18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 aukeratu</a:t>
            </a:r>
            <a:endParaRPr b="0" i="0" sz="18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13"/>
          <p:cNvSpPr txBox="1"/>
          <p:nvPr/>
        </p:nvSpPr>
        <p:spPr>
          <a:xfrm>
            <a:off x="747609" y="6214040"/>
            <a:ext cx="84927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3000"/>
              <a:buFont typeface="Arial"/>
              <a:buNone/>
            </a:pP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Latina edo GGZZ Matematika, horietako bat derrigorrezkoa da </a:t>
            </a:r>
            <a:endParaRPr b="1" sz="1800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13"/>
          <p:cNvSpPr txBox="1"/>
          <p:nvPr/>
        </p:nvSpPr>
        <p:spPr>
          <a:xfrm>
            <a:off x="1453893" y="910270"/>
            <a:ext cx="2983560" cy="29844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1.maila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13"/>
          <p:cNvSpPr txBox="1"/>
          <p:nvPr/>
        </p:nvSpPr>
        <p:spPr>
          <a:xfrm>
            <a:off x="5274558" y="910270"/>
            <a:ext cx="3003970" cy="29844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2.maila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13"/>
          <p:cNvSpPr txBox="1"/>
          <p:nvPr/>
        </p:nvSpPr>
        <p:spPr>
          <a:xfrm>
            <a:off x="1453893" y="1277853"/>
            <a:ext cx="2983560" cy="4242187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 Latina I</a:t>
            </a:r>
            <a:endParaRPr sz="1800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  Mundu Garaikidearen Historia 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  Grekoa I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  Literatura Unibertsala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  Ekonomia</a:t>
            </a:r>
            <a:endParaRPr/>
          </a:p>
          <a:p>
            <a:pPr indent="-82550" lvl="0" marL="8255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Egin gabeko modalitate honetako derrigorrezko  irakasgaia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GGZZ Matematika I</a:t>
            </a:r>
            <a:endParaRPr sz="1800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13"/>
          <p:cNvSpPr txBox="1"/>
          <p:nvPr/>
        </p:nvSpPr>
        <p:spPr>
          <a:xfrm>
            <a:off x="5274558" y="1286145"/>
            <a:ext cx="3003971" cy="4242187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Latina II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Geografia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Grekoa II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Artearen Historia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0" marL="8255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Enpresa eta negozio-ereduen diseinua  </a:t>
            </a:r>
            <a:endParaRPr/>
          </a:p>
          <a:p>
            <a:pPr indent="-82550" lvl="0" marL="8255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0" marL="8255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Egin gabeko modalitate honetako derrigorrezko irakasgaia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2550" lvl="0" marL="8255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GGZZ Matematika II</a:t>
            </a:r>
            <a:endParaRPr/>
          </a:p>
        </p:txBody>
      </p:sp>
      <p:sp>
        <p:nvSpPr>
          <p:cNvPr id="288" name="Google Shape;288;p13"/>
          <p:cNvSpPr/>
          <p:nvPr/>
        </p:nvSpPr>
        <p:spPr>
          <a:xfrm rot="-5400000">
            <a:off x="-1098561" y="3224521"/>
            <a:ext cx="409274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889125" lvl="0" marL="20669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Modalitateko ikasgai espezifikoak</a:t>
            </a:r>
            <a:endParaRPr b="1" sz="1800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3"/>
          <p:cNvSpPr txBox="1"/>
          <p:nvPr/>
        </p:nvSpPr>
        <p:spPr>
          <a:xfrm>
            <a:off x="9672605" y="3751359"/>
            <a:ext cx="2138100" cy="147732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Administrazioa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Gizarte Zerbit.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Merkataritza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Ostalaritza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13"/>
          <p:cNvSpPr/>
          <p:nvPr/>
        </p:nvSpPr>
        <p:spPr>
          <a:xfrm>
            <a:off x="8721213" y="3416350"/>
            <a:ext cx="835742" cy="36234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D7D3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4"/>
          <p:cNvSpPr txBox="1"/>
          <p:nvPr/>
        </p:nvSpPr>
        <p:spPr>
          <a:xfrm>
            <a:off x="4093684" y="79536"/>
            <a:ext cx="5950282" cy="71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33350" lvl="0" marL="2730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b="1" lang="en-US" sz="36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Aukerako ikasgaiak</a:t>
            </a:r>
            <a:endParaRPr/>
          </a:p>
        </p:txBody>
      </p:sp>
      <p:sp>
        <p:nvSpPr>
          <p:cNvPr id="296" name="Google Shape;296;p14"/>
          <p:cNvSpPr txBox="1"/>
          <p:nvPr/>
        </p:nvSpPr>
        <p:spPr>
          <a:xfrm>
            <a:off x="395263" y="585003"/>
            <a:ext cx="4398000" cy="652110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Atzerriko Bigarren Hizkuntza (1./2.)*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KT</a:t>
            </a: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</a:t>
            </a: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2.)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Euskal Herriaren Historioa (1.)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Anatomia aplikatua  (1.)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Kultura zientifikoa  (1.)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Argazkigintza  (1.)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Pintura (1.)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Musika-informatika (1.)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Aljebra eta Kalkulua (1.)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Elektronika (1.)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Laborategi-teknikak (1.)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Gizarte-antropologia (1.)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Ahozko Komunikazioa Atzerriko Hizkuntzan (1.)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Zuzenbidea (1.)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Euskal literatura eta espainiar literatura XX. mendean. (1.)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Gaur egungo munduaren gatazkak eta errealitateak prentsa eta IKTren bidez (1.)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Lurraren  eta ingurumena  zientziak (2.)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Administrazio eta kudeaketa oinarriak (2.)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Irudia eta Soinua (2.)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Psikologia (2.)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Mekanika (2.)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Giza fisiologia eta Anatomia (2.)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Jarduera fisikoa, aisia eta osasuna (2.)*</a:t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14"/>
          <p:cNvSpPr txBox="1"/>
          <p:nvPr/>
        </p:nvSpPr>
        <p:spPr>
          <a:xfrm>
            <a:off x="6641190" y="2112456"/>
            <a:ext cx="3121200" cy="17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000"/>
              <a:buFont typeface="Arial"/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1.batxilergoan 2 aukeran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000"/>
              <a:buFont typeface="Arial"/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000"/>
              <a:buFont typeface="Arial"/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000"/>
              <a:buFont typeface="Arial"/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2.batxilergoan 1 aukeran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14"/>
          <p:cNvSpPr txBox="1"/>
          <p:nvPr/>
        </p:nvSpPr>
        <p:spPr>
          <a:xfrm>
            <a:off x="5296424" y="5014865"/>
            <a:ext cx="4924535" cy="923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*Ikastetxeek Atzerriko Bigarren Hizkuntza (1. eta 2. mailan) eta Jarduera Fisikoa, Aisia eta Osasuna (2. mialan) nahitaez eskaini behar dituzte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14"/>
          <p:cNvSpPr/>
          <p:nvPr/>
        </p:nvSpPr>
        <p:spPr>
          <a:xfrm>
            <a:off x="4799125" y="2616665"/>
            <a:ext cx="835742" cy="36234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D7D3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5"/>
          <p:cNvSpPr txBox="1"/>
          <p:nvPr>
            <p:ph type="title"/>
          </p:nvPr>
        </p:nvSpPr>
        <p:spPr>
          <a:xfrm>
            <a:off x="101948" y="119270"/>
            <a:ext cx="12028669" cy="11913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br>
              <a:rPr b="1" i="0" lang="en-US" sz="3600" u="none" cap="none" strike="noStrike">
                <a:latin typeface="Arial"/>
                <a:ea typeface="Arial"/>
                <a:cs typeface="Arial"/>
                <a:sym typeface="Arial"/>
              </a:rPr>
            </a:br>
            <a:r>
              <a:rPr b="1" lang="en-US" sz="36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Batxilergoko titulua</a:t>
            </a:r>
            <a:br>
              <a:rPr b="1" lang="en-US"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1400">
                <a:latin typeface="Arial"/>
                <a:ea typeface="Arial"/>
                <a:cs typeface="Arial"/>
                <a:sym typeface="Arial"/>
              </a:rPr>
              <a:t>76/2023 DEKRETUA, maiatzaren 30ekoa, Batxilergoaren curriculuma zehaztu eta Euskal Autonomia Erkidegoan ezartzekoa</a:t>
            </a:r>
            <a:br>
              <a:rPr b="1" i="1" lang="en-US" sz="1400"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1400">
                <a:latin typeface="Arial"/>
                <a:ea typeface="Arial"/>
                <a:cs typeface="Arial"/>
                <a:sym typeface="Arial"/>
              </a:rPr>
              <a:t>31.Art</a:t>
            </a:r>
            <a:endParaRPr i="1" sz="1400"/>
          </a:p>
        </p:txBody>
      </p:sp>
      <p:sp>
        <p:nvSpPr>
          <p:cNvPr id="305" name="Google Shape;305;p15"/>
          <p:cNvSpPr txBox="1"/>
          <p:nvPr/>
        </p:nvSpPr>
        <p:spPr>
          <a:xfrm>
            <a:off x="944861" y="1833562"/>
            <a:ext cx="10175922" cy="46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Batxilergo titulua lortzeko </a:t>
            </a:r>
            <a:r>
              <a:rPr b="1" i="0" lang="en-US" sz="24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batxilergoko bi kurtsoko ikasgai guztiak</a:t>
            </a:r>
            <a:r>
              <a:rPr b="0" i="0" lang="en-US" sz="24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gainditu beharko dira. 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2400"/>
              <a:buFont typeface="Arial"/>
              <a:buNone/>
            </a:pPr>
            <a:r>
              <a:rPr b="1" lang="en-US" sz="2200">
                <a:solidFill>
                  <a:srgbClr val="ED7D31"/>
                </a:solidFill>
                <a:latin typeface="Calibri"/>
                <a:ea typeface="Calibri"/>
                <a:cs typeface="Calibri"/>
                <a:sym typeface="Calibri"/>
              </a:rPr>
              <a:t>Salbuezpenez 1 suspendituta</a:t>
            </a:r>
            <a:endParaRPr b="1" sz="2200">
              <a:solidFill>
                <a:srgbClr val="ED7D3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2400"/>
              <a:buFont typeface="Arial"/>
              <a:buNone/>
            </a:pPr>
            <a:r>
              <a:t/>
            </a:r>
            <a:endParaRPr sz="2200">
              <a:solidFill>
                <a:srgbClr val="8520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2400"/>
              <a:buFont typeface="Arial"/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Jakintzagai horretan ez izatea etengabeko eta justifikatu gabeko hutsegiteak (%20)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24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2400"/>
              <a:buFont typeface="Arial"/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Probetara aurkeztu izana eta ebaluatzeko beharrezkoak ziren jarduerak egin izana (ezohikoak barne)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2400"/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</a:pPr>
            <a:r>
              <a:rPr lang="en-US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Jakintzagai guztietan lortutako kalifikazioen batazbesteko aritmetikoa 5 edo gehiago izatea.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6"/>
          <p:cNvSpPr txBox="1"/>
          <p:nvPr/>
        </p:nvSpPr>
        <p:spPr>
          <a:xfrm>
            <a:off x="2117205" y="256348"/>
            <a:ext cx="8598639" cy="7487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en-US" sz="36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Batxilergoaren ondorengo ikasketak</a:t>
            </a:r>
            <a:endParaRPr b="1" i="0" sz="36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1" name="Google Shape;311;p16"/>
          <p:cNvCxnSpPr/>
          <p:nvPr/>
        </p:nvCxnSpPr>
        <p:spPr>
          <a:xfrm>
            <a:off x="3779249" y="5369700"/>
            <a:ext cx="1665977" cy="461624"/>
          </a:xfrm>
          <a:prstGeom prst="straightConnector1">
            <a:avLst/>
          </a:prstGeom>
          <a:noFill/>
          <a:ln cap="rnd" cmpd="sng" w="38100">
            <a:solidFill>
              <a:schemeClr val="dk1"/>
            </a:solidFill>
            <a:prstDash val="solid"/>
            <a:miter lim="8000"/>
            <a:headEnd len="sm" w="sm" type="none"/>
            <a:tailEnd len="lg" w="lg" type="triangle"/>
          </a:ln>
        </p:spPr>
      </p:cxnSp>
      <p:cxnSp>
        <p:nvCxnSpPr>
          <p:cNvPr id="312" name="Google Shape;312;p16"/>
          <p:cNvCxnSpPr/>
          <p:nvPr/>
        </p:nvCxnSpPr>
        <p:spPr>
          <a:xfrm flipH="1" rot="10800000">
            <a:off x="3538139" y="2097917"/>
            <a:ext cx="1709487" cy="686263"/>
          </a:xfrm>
          <a:prstGeom prst="straightConnector1">
            <a:avLst/>
          </a:prstGeom>
          <a:noFill/>
          <a:ln cap="rnd" cmpd="sng" w="38100">
            <a:solidFill>
              <a:schemeClr val="dk1"/>
            </a:solidFill>
            <a:prstDash val="solid"/>
            <a:miter lim="8000"/>
            <a:headEnd len="sm" w="sm" type="none"/>
            <a:tailEnd len="lg" w="lg" type="triangle"/>
          </a:ln>
        </p:spPr>
      </p:cxnSp>
      <p:sp>
        <p:nvSpPr>
          <p:cNvPr id="313" name="Google Shape;313;p16"/>
          <p:cNvSpPr txBox="1"/>
          <p:nvPr/>
        </p:nvSpPr>
        <p:spPr>
          <a:xfrm rot="-1888524">
            <a:off x="3643256" y="1982563"/>
            <a:ext cx="1244512" cy="374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</a:rPr>
              <a:t>USE</a:t>
            </a:r>
            <a:endParaRPr b="0" i="0" sz="1600" u="none" cap="none" strike="noStrike">
              <a:solidFill>
                <a:srgbClr val="A61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16"/>
          <p:cNvSpPr/>
          <p:nvPr/>
        </p:nvSpPr>
        <p:spPr>
          <a:xfrm rot="2731099">
            <a:off x="4249367" y="2288625"/>
            <a:ext cx="304846" cy="304846"/>
          </a:xfrm>
          <a:prstGeom prst="star4">
            <a:avLst>
              <a:gd fmla="val 12500" name="adj"/>
            </a:avLst>
          </a:prstGeom>
          <a:solidFill>
            <a:srgbClr val="C00000"/>
          </a:solidFill>
          <a:ln cap="rnd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5" name="Google Shape;315;p16"/>
          <p:cNvCxnSpPr/>
          <p:nvPr/>
        </p:nvCxnSpPr>
        <p:spPr>
          <a:xfrm>
            <a:off x="3617206" y="3874071"/>
            <a:ext cx="1476540" cy="0"/>
          </a:xfrm>
          <a:prstGeom prst="straightConnector1">
            <a:avLst/>
          </a:prstGeom>
          <a:noFill/>
          <a:ln cap="rnd" cmpd="sng" w="38100">
            <a:solidFill>
              <a:schemeClr val="dk1"/>
            </a:solidFill>
            <a:prstDash val="solid"/>
            <a:miter lim="8000"/>
            <a:headEnd len="sm" w="sm" type="none"/>
            <a:tailEnd len="lg" w="lg" type="triangle"/>
          </a:ln>
        </p:spPr>
      </p:cxnSp>
      <p:sp>
        <p:nvSpPr>
          <p:cNvPr id="316" name="Google Shape;316;p16"/>
          <p:cNvSpPr txBox="1"/>
          <p:nvPr/>
        </p:nvSpPr>
        <p:spPr>
          <a:xfrm>
            <a:off x="5400027" y="1337630"/>
            <a:ext cx="6096000" cy="1446550"/>
          </a:xfrm>
          <a:prstGeom prst="rect">
            <a:avLst/>
          </a:prstGeom>
          <a:solidFill>
            <a:srgbClr val="F58386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Unibertsitatea</a:t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Batxilergoko bigarren mailako modalitateko ikasgaien hastapen koefizienteak</a:t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16"/>
          <p:cNvSpPr txBox="1"/>
          <p:nvPr/>
        </p:nvSpPr>
        <p:spPr>
          <a:xfrm>
            <a:off x="5400027" y="3427151"/>
            <a:ext cx="6096000" cy="104644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Goi-mailako Lanbide Heziketa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Zikloetan sartzeko</a:t>
            </a:r>
            <a:r>
              <a:rPr b="1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lehentasunak</a:t>
            </a:r>
            <a:endParaRPr b="1" sz="16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  <a:hlinkClick r:id="rId6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16"/>
          <p:cNvSpPr/>
          <p:nvPr/>
        </p:nvSpPr>
        <p:spPr>
          <a:xfrm rot="2731099">
            <a:off x="4312515" y="5416198"/>
            <a:ext cx="304846" cy="304846"/>
          </a:xfrm>
          <a:prstGeom prst="star4">
            <a:avLst>
              <a:gd fmla="val 12500" name="adj"/>
            </a:avLst>
          </a:prstGeom>
          <a:solidFill>
            <a:srgbClr val="C00000"/>
          </a:solidFill>
          <a:ln cap="rnd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16"/>
          <p:cNvSpPr txBox="1"/>
          <p:nvPr/>
        </p:nvSpPr>
        <p:spPr>
          <a:xfrm>
            <a:off x="5567162" y="5116562"/>
            <a:ext cx="6095999" cy="1508105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Araubide Bereziko ikasketak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Musika</a:t>
            </a:r>
            <a:r>
              <a:rPr b="1" lang="en-US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eta </a:t>
            </a:r>
            <a:r>
              <a:rPr b="1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dantza</a:t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Arte Plastikoak eta Diseinua</a:t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Arte dramatikoa</a:t>
            </a:r>
            <a:endParaRPr b="1"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Kirola</a:t>
            </a:r>
            <a:endParaRPr b="1"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6"/>
          <p:cNvSpPr txBox="1"/>
          <p:nvPr/>
        </p:nvSpPr>
        <p:spPr>
          <a:xfrm rot="1187418">
            <a:off x="4022735" y="5312727"/>
            <a:ext cx="1991098" cy="340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b="1" lang="en-US" sz="100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</a:rPr>
              <a:t>Proba espezifikoak</a:t>
            </a:r>
            <a:endParaRPr b="1" sz="1000">
              <a:solidFill>
                <a:srgbClr val="A61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1" name="Google Shape;321;p16"/>
          <p:cNvCxnSpPr/>
          <p:nvPr/>
        </p:nvCxnSpPr>
        <p:spPr>
          <a:xfrm rot="10800000">
            <a:off x="8448027" y="2837771"/>
            <a:ext cx="0" cy="514560"/>
          </a:xfrm>
          <a:prstGeom prst="straightConnector1">
            <a:avLst/>
          </a:prstGeom>
          <a:noFill/>
          <a:ln cap="rnd" cmpd="sng" w="38100">
            <a:solidFill>
              <a:schemeClr val="dk1"/>
            </a:solidFill>
            <a:prstDash val="solid"/>
            <a:miter lim="8000"/>
            <a:headEnd len="sm" w="sm" type="none"/>
            <a:tailEnd len="lg" w="lg" type="triangle"/>
          </a:ln>
        </p:spPr>
      </p:cxnSp>
      <p:sp>
        <p:nvSpPr>
          <p:cNvPr id="322" name="Google Shape;322;p16"/>
          <p:cNvSpPr txBox="1"/>
          <p:nvPr/>
        </p:nvSpPr>
        <p:spPr>
          <a:xfrm>
            <a:off x="8615161" y="3018358"/>
            <a:ext cx="303086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</a:rPr>
              <a:t>USEko fase espezifikora aurkezteko aukera dago nota igotzeko </a:t>
            </a:r>
            <a:endParaRPr b="1" sz="1000">
              <a:solidFill>
                <a:srgbClr val="A61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16"/>
          <p:cNvSpPr txBox="1"/>
          <p:nvPr/>
        </p:nvSpPr>
        <p:spPr>
          <a:xfrm>
            <a:off x="230125" y="5369700"/>
            <a:ext cx="2512606" cy="1134376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BF272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042B"/>
              </a:buClr>
              <a:buSzPts val="1400"/>
              <a:buFont typeface="Arial"/>
              <a:buNone/>
            </a:pPr>
            <a:r>
              <a:rPr b="1" lang="en-US" sz="2400">
                <a:solidFill>
                  <a:srgbClr val="BF2727"/>
                </a:solidFill>
                <a:latin typeface="Arial"/>
                <a:ea typeface="Arial"/>
                <a:cs typeface="Arial"/>
                <a:sym typeface="Arial"/>
              </a:rPr>
              <a:t>Giza eta Gizarte Zientziak</a:t>
            </a:r>
            <a:endParaRPr b="0" i="0" sz="2400" u="none" cap="none" strike="noStrike">
              <a:solidFill>
                <a:srgbClr val="BF272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4" name="Google Shape;324;p16"/>
          <p:cNvGrpSpPr/>
          <p:nvPr/>
        </p:nvGrpSpPr>
        <p:grpSpPr>
          <a:xfrm>
            <a:off x="174807" y="1047700"/>
            <a:ext cx="2567926" cy="1139596"/>
            <a:chOff x="108163" y="872082"/>
            <a:chExt cx="2567926" cy="1139596"/>
          </a:xfrm>
        </p:grpSpPr>
        <p:sp>
          <p:nvSpPr>
            <p:cNvPr id="325" name="Google Shape;325;p16"/>
            <p:cNvSpPr txBox="1"/>
            <p:nvPr/>
          </p:nvSpPr>
          <p:spPr>
            <a:xfrm>
              <a:off x="108163" y="872082"/>
              <a:ext cx="2567926" cy="360158"/>
            </a:xfrm>
            <a:prstGeom prst="rect">
              <a:avLst/>
            </a:prstGeom>
            <a:solidFill>
              <a:schemeClr val="lt1"/>
            </a:solidFill>
            <a:ln cap="flat" cmpd="sng" w="38100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3042B"/>
                </a:buClr>
                <a:buSzPts val="1400"/>
                <a:buFont typeface="Arial"/>
                <a:buNone/>
              </a:pPr>
              <a:r>
                <a:rPr b="1" i="0" lang="en-US" sz="2400" u="none" cap="none" strike="noStrike">
                  <a:solidFill>
                    <a:srgbClr val="4472C4"/>
                  </a:solidFill>
                  <a:latin typeface="Arial"/>
                  <a:ea typeface="Arial"/>
                  <a:cs typeface="Arial"/>
                  <a:sym typeface="Arial"/>
                </a:rPr>
                <a:t>Arteak</a:t>
              </a:r>
              <a:endParaRPr b="1" i="0" sz="2400" u="none" cap="none" strike="noStrike">
                <a:solidFill>
                  <a:srgbClr val="4472C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6"/>
            <p:cNvSpPr txBox="1"/>
            <p:nvPr/>
          </p:nvSpPr>
          <p:spPr>
            <a:xfrm>
              <a:off x="108163" y="1232240"/>
              <a:ext cx="1519862" cy="779438"/>
            </a:xfrm>
            <a:prstGeom prst="rect">
              <a:avLst/>
            </a:prstGeom>
            <a:solidFill>
              <a:schemeClr val="lt1"/>
            </a:solidFill>
            <a:ln cap="flat" cmpd="sng" w="381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3042B"/>
                </a:buClr>
                <a:buSzPts val="105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4472C4"/>
                  </a:solidFill>
                  <a:latin typeface="Arial"/>
                  <a:ea typeface="Arial"/>
                  <a:cs typeface="Arial"/>
                  <a:sym typeface="Arial"/>
                </a:rPr>
                <a:t>Arte Plastikoak, Irudia eta Diseinua</a:t>
              </a:r>
              <a:endParaRPr b="1" i="0" sz="1400" u="none" cap="none" strike="noStrike">
                <a:solidFill>
                  <a:srgbClr val="4472C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16"/>
            <p:cNvSpPr txBox="1"/>
            <p:nvPr/>
          </p:nvSpPr>
          <p:spPr>
            <a:xfrm>
              <a:off x="1512326" y="1231538"/>
              <a:ext cx="1163763" cy="779438"/>
            </a:xfrm>
            <a:prstGeom prst="rect">
              <a:avLst/>
            </a:prstGeom>
            <a:solidFill>
              <a:schemeClr val="lt1"/>
            </a:solidFill>
            <a:ln cap="flat" cmpd="sng" w="38100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3042B"/>
                </a:buClr>
                <a:buSzPts val="1050"/>
                <a:buFont typeface="Arial"/>
                <a:buNone/>
              </a:pPr>
              <a:r>
                <a:rPr b="1" i="0" lang="en-US" sz="1400" u="none" cap="none" strike="noStrike">
                  <a:solidFill>
                    <a:srgbClr val="4472C4"/>
                  </a:solidFill>
                  <a:latin typeface="Arial"/>
                  <a:ea typeface="Arial"/>
                  <a:cs typeface="Arial"/>
                  <a:sym typeface="Arial"/>
                </a:rPr>
                <a:t>Musika eta </a:t>
              </a:r>
              <a:r>
                <a:rPr b="1" lang="en-US" sz="1400">
                  <a:solidFill>
                    <a:srgbClr val="4472C4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r>
                <a:rPr b="1" i="0" lang="en-US" sz="1400" u="none" cap="none" strike="noStrike">
                  <a:solidFill>
                    <a:srgbClr val="4472C4"/>
                  </a:solidFill>
                  <a:latin typeface="Arial"/>
                  <a:ea typeface="Arial"/>
                  <a:cs typeface="Arial"/>
                  <a:sym typeface="Arial"/>
                </a:rPr>
                <a:t>rte Eszenikoak</a:t>
              </a:r>
              <a:endParaRPr b="1" i="0" sz="1400" u="none" cap="none" strike="noStrike">
                <a:solidFill>
                  <a:srgbClr val="4472C4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8" name="Google Shape;328;p16"/>
          <p:cNvSpPr txBox="1"/>
          <p:nvPr/>
        </p:nvSpPr>
        <p:spPr>
          <a:xfrm>
            <a:off x="230125" y="4380418"/>
            <a:ext cx="2512606" cy="461624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76005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60057"/>
              </a:buClr>
              <a:buSzPts val="2400"/>
              <a:buFont typeface="Arial"/>
              <a:buNone/>
            </a:pPr>
            <a:r>
              <a:rPr b="1" lang="en-US" sz="2400">
                <a:solidFill>
                  <a:srgbClr val="760057"/>
                </a:solidFill>
                <a:latin typeface="Arial"/>
                <a:ea typeface="Arial"/>
                <a:cs typeface="Arial"/>
                <a:sym typeface="Arial"/>
              </a:rPr>
              <a:t>Orokorra</a:t>
            </a:r>
            <a:endParaRPr b="1" i="0" sz="2400" u="none" cap="none" strike="noStrike">
              <a:solidFill>
                <a:srgbClr val="76005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16"/>
          <p:cNvSpPr txBox="1"/>
          <p:nvPr/>
        </p:nvSpPr>
        <p:spPr>
          <a:xfrm>
            <a:off x="230124" y="2908678"/>
            <a:ext cx="2512607" cy="830997"/>
          </a:xfrm>
          <a:prstGeom prst="rect">
            <a:avLst/>
          </a:prstGeom>
          <a:solidFill>
            <a:schemeClr val="lt1"/>
          </a:solidFill>
          <a:ln cap="flat" cmpd="sng" w="38100">
            <a:solidFill>
              <a:srgbClr val="19898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198989"/>
                </a:solidFill>
                <a:latin typeface="Arial"/>
                <a:ea typeface="Arial"/>
                <a:cs typeface="Arial"/>
                <a:sym typeface="Arial"/>
              </a:rPr>
              <a:t>Zientziak eta Teknologia</a:t>
            </a:r>
            <a:endParaRPr b="1" sz="2400">
              <a:solidFill>
                <a:srgbClr val="1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7"/>
          <p:cNvSpPr txBox="1"/>
          <p:nvPr>
            <p:ph type="title"/>
          </p:nvPr>
        </p:nvSpPr>
        <p:spPr>
          <a:xfrm>
            <a:off x="3715785" y="288301"/>
            <a:ext cx="5705060" cy="603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b="1" i="0" lang="en-US" sz="36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Helbide interesgarriak</a:t>
            </a:r>
            <a:endParaRPr sz="3600">
              <a:solidFill>
                <a:srgbClr val="ED7D31"/>
              </a:solidFill>
            </a:endParaRPr>
          </a:p>
        </p:txBody>
      </p:sp>
      <p:sp>
        <p:nvSpPr>
          <p:cNvPr id="335" name="Google Shape;335;p17"/>
          <p:cNvSpPr txBox="1"/>
          <p:nvPr/>
        </p:nvSpPr>
        <p:spPr>
          <a:xfrm>
            <a:off x="1448655" y="1326001"/>
            <a:ext cx="9750175" cy="524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7D31"/>
              </a:buClr>
              <a:buSzPts val="1800"/>
              <a:buFont typeface="Noto Sans Symbols"/>
              <a:buChar char="⮚"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2023-2024 ikasturterako izandako  EHUko </a:t>
            </a:r>
            <a:r>
              <a:rPr b="1"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onarpen notak</a:t>
            </a:r>
            <a:endParaRPr/>
          </a:p>
          <a:p>
            <a:pPr indent="0" lvl="0" marL="0" marR="0" rtl="0" algn="l">
              <a:lnSpc>
                <a:spcPct val="7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75000"/>
              </a:lnSpc>
              <a:spcBef>
                <a:spcPts val="500"/>
              </a:spcBef>
              <a:spcAft>
                <a:spcPts val="0"/>
              </a:spcAft>
              <a:buClr>
                <a:srgbClr val="ED7D31"/>
              </a:buClr>
              <a:buSzPts val="1800"/>
              <a:buFont typeface="Noto Sans Symbols"/>
              <a:buChar char="⮚"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Lanbideei buruzko bideoak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b="1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ETORLAN</a:t>
            </a:r>
            <a:endParaRPr/>
          </a:p>
          <a:p>
            <a:pPr indent="0" lvl="0" marL="0" marR="0" rtl="0" algn="l">
              <a:lnSpc>
                <a:spcPct val="7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7D31"/>
              </a:buClr>
              <a:buSzPts val="1800"/>
              <a:buFont typeface="Noto Sans Symbols"/>
              <a:buChar char="⮚"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EAEko LHko Hezkuntza Eskaintza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Herrien eta ikastetxeen araberakoa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Lan-arloen araberakoa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5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75000"/>
              </a:lnSpc>
              <a:spcBef>
                <a:spcPts val="500"/>
              </a:spcBef>
              <a:spcAft>
                <a:spcPts val="0"/>
              </a:spcAft>
              <a:buClr>
                <a:srgbClr val="ED7D31"/>
              </a:buClr>
              <a:buSzPts val="1800"/>
              <a:buFont typeface="Noto Sans Symbols"/>
              <a:buChar char="⮚"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Lanbide Heziketa: Bideoak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3716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Erdi mailako zikloak </a:t>
            </a: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(41 bideo)</a:t>
            </a:r>
            <a:endParaRPr/>
          </a:p>
          <a:p>
            <a:pPr indent="0" lvl="0" marL="13716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Goi mailako zikloak</a:t>
            </a: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(79 bideo)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13131"/>
              </a:buClr>
              <a:buSzPts val="1400"/>
              <a:buFont typeface="Arial"/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                     </a:t>
            </a:r>
            <a:r>
              <a:rPr b="1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Emakumeak eta LH. Mitoak apurtzen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13131"/>
              </a:buClr>
              <a:buSzPts val="1400"/>
              <a:buFont typeface="Arial"/>
              <a:buNone/>
            </a:pPr>
            <a:r>
              <a:t/>
            </a:r>
            <a:endParaRPr b="1" sz="1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  <a:hlinkClick r:id="rId10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7D31"/>
              </a:buClr>
              <a:buSzPts val="1800"/>
              <a:buFont typeface="Noto Sans Symbols"/>
              <a:buChar char="⮚"/>
            </a:pPr>
            <a:r>
              <a:rPr b="1"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Todo FP</a:t>
            </a:r>
            <a:endParaRPr b="1" sz="1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  <a:hlinkClick r:id="rId12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8"/>
          <p:cNvSpPr txBox="1"/>
          <p:nvPr/>
        </p:nvSpPr>
        <p:spPr>
          <a:xfrm>
            <a:off x="2593904" y="214105"/>
            <a:ext cx="7343775" cy="8635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DA5800"/>
                </a:solidFill>
                <a:latin typeface="Arial"/>
                <a:ea typeface="Arial"/>
                <a:cs typeface="Arial"/>
                <a:sym typeface="Arial"/>
              </a:rPr>
              <a:t>Erabakitze prozesua</a:t>
            </a:r>
            <a:endParaRPr b="1" sz="3600">
              <a:solidFill>
                <a:srgbClr val="DA58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18"/>
          <p:cNvSpPr txBox="1"/>
          <p:nvPr/>
        </p:nvSpPr>
        <p:spPr>
          <a:xfrm>
            <a:off x="2469943" y="1532696"/>
            <a:ext cx="7686122" cy="48904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0500" lvl="0" marL="190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Orientazio programa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2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1905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ED7D3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DBH ondorengo ikasketen informazio saioak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" lvl="0" marL="190500" marR="0" rtl="0" algn="l">
              <a:spcBef>
                <a:spcPts val="1200"/>
              </a:spcBef>
              <a:spcAft>
                <a:spcPts val="0"/>
              </a:spcAft>
              <a:buClr>
                <a:srgbClr val="ED7D31"/>
              </a:buClr>
              <a:buSzPts val="2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190500" marR="0" rtl="0" algn="l">
              <a:spcBef>
                <a:spcPts val="1200"/>
              </a:spcBef>
              <a:spcAft>
                <a:spcPts val="0"/>
              </a:spcAft>
              <a:buClr>
                <a:srgbClr val="ED7D3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Inguruko eskaintzaren informazioa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eta ingurukoa ez dena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" lvl="0" marL="1905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ED7D3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1905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ED7D3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Banakako elkarrizketak orientatzailearekin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" lvl="0" marL="190500" marR="0" rtl="0" algn="l">
              <a:spcBef>
                <a:spcPts val="1200"/>
              </a:spcBef>
              <a:spcAft>
                <a:spcPts val="0"/>
              </a:spcAft>
              <a:buClr>
                <a:srgbClr val="ED7D31"/>
              </a:buClr>
              <a:buSzPts val="2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1905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ED7D31"/>
              </a:buClr>
              <a:buSzPts val="2400"/>
              <a:buFont typeface="Noto Sans Symbols"/>
              <a:buChar char="⮚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Orientazio aholkua</a:t>
            </a:r>
            <a:b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19"/>
          <p:cNvSpPr txBox="1"/>
          <p:nvPr/>
        </p:nvSpPr>
        <p:spPr>
          <a:xfrm>
            <a:off x="5983740" y="4255633"/>
            <a:ext cx="527616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Mila esker!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/>
        </p:nvSpPr>
        <p:spPr>
          <a:xfrm>
            <a:off x="5245555" y="1571215"/>
            <a:ext cx="2287086" cy="915077"/>
          </a:xfrm>
          <a:prstGeom prst="rect">
            <a:avLst/>
          </a:prstGeom>
          <a:solidFill>
            <a:srgbClr val="F583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Unibertsitatea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439867" y="1638938"/>
            <a:ext cx="3021495" cy="83099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Goi-mailako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Lanbide Heziketa</a:t>
            </a:r>
            <a:endParaRPr/>
          </a:p>
        </p:txBody>
      </p:sp>
      <p:sp>
        <p:nvSpPr>
          <p:cNvPr id="95" name="Google Shape;95;p2"/>
          <p:cNvSpPr txBox="1"/>
          <p:nvPr/>
        </p:nvSpPr>
        <p:spPr>
          <a:xfrm>
            <a:off x="815131" y="5141710"/>
            <a:ext cx="9741064" cy="53340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Bigarren Hezkuntzako Graduatuak</a:t>
            </a:r>
            <a:endParaRPr b="1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624627" y="3685389"/>
            <a:ext cx="3024423" cy="830997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Erdi-mailako 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Lanbide Heziketa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5357943" y="3702307"/>
            <a:ext cx="2174698" cy="841500"/>
          </a:xfrm>
          <a:prstGeom prst="rect">
            <a:avLst/>
          </a:prstGeom>
          <a:solidFill>
            <a:srgbClr val="19898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Batxilergoa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8" name="Google Shape;98;p2"/>
          <p:cNvCxnSpPr/>
          <p:nvPr/>
        </p:nvCxnSpPr>
        <p:spPr>
          <a:xfrm rot="10800000">
            <a:off x="3177291" y="2576490"/>
            <a:ext cx="2659431" cy="1002884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99" name="Google Shape;99;p2"/>
          <p:cNvCxnSpPr/>
          <p:nvPr/>
        </p:nvCxnSpPr>
        <p:spPr>
          <a:xfrm rot="10800000">
            <a:off x="2766083" y="2586729"/>
            <a:ext cx="16446" cy="992645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0" name="Google Shape;100;p2"/>
          <p:cNvCxnSpPr/>
          <p:nvPr/>
        </p:nvCxnSpPr>
        <p:spPr>
          <a:xfrm flipH="1" rot="10800000">
            <a:off x="6997837" y="2525841"/>
            <a:ext cx="2271066" cy="1053533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1" name="Google Shape;101;p2"/>
          <p:cNvCxnSpPr/>
          <p:nvPr/>
        </p:nvCxnSpPr>
        <p:spPr>
          <a:xfrm flipH="1">
            <a:off x="3734760" y="2340471"/>
            <a:ext cx="1086264" cy="5346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2" name="Google Shape;102;p2"/>
          <p:cNvCxnSpPr/>
          <p:nvPr/>
        </p:nvCxnSpPr>
        <p:spPr>
          <a:xfrm flipH="1" rot="10800000">
            <a:off x="3772584" y="1969606"/>
            <a:ext cx="1048440" cy="13075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03" name="Google Shape;103;p2"/>
          <p:cNvSpPr txBox="1"/>
          <p:nvPr/>
        </p:nvSpPr>
        <p:spPr>
          <a:xfrm>
            <a:off x="10252192" y="2400064"/>
            <a:ext cx="1676031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✔"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Musika eta dantza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✔"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Arte Plastikoak eta Diseinua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✔"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Arte dramatikoa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✔"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Kirola</a:t>
            </a:r>
            <a:endParaRPr/>
          </a:p>
        </p:txBody>
      </p:sp>
      <p:sp>
        <p:nvSpPr>
          <p:cNvPr id="104" name="Google Shape;104;p2"/>
          <p:cNvSpPr txBox="1"/>
          <p:nvPr/>
        </p:nvSpPr>
        <p:spPr>
          <a:xfrm>
            <a:off x="1436494" y="6254464"/>
            <a:ext cx="16249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DBH 4 kurtso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3933314" y="6227276"/>
            <a:ext cx="292416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Oinarrizko Lanbide Heziketa</a:t>
            </a:r>
            <a:endParaRPr/>
          </a:p>
        </p:txBody>
      </p:sp>
      <p:sp>
        <p:nvSpPr>
          <p:cNvPr id="106" name="Google Shape;106;p2"/>
          <p:cNvSpPr txBox="1"/>
          <p:nvPr/>
        </p:nvSpPr>
        <p:spPr>
          <a:xfrm>
            <a:off x="7235252" y="6208177"/>
            <a:ext cx="400537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Helduen Hezkuntza (18 urtetik gora)</a:t>
            </a:r>
            <a:endParaRPr/>
          </a:p>
        </p:txBody>
      </p:sp>
      <p:sp>
        <p:nvSpPr>
          <p:cNvPr id="107" name="Google Shape;107;p2"/>
          <p:cNvSpPr txBox="1"/>
          <p:nvPr/>
        </p:nvSpPr>
        <p:spPr>
          <a:xfrm>
            <a:off x="8182703" y="3731146"/>
            <a:ext cx="3971508" cy="830997"/>
          </a:xfrm>
          <a:prstGeom prst="rect">
            <a:avLst/>
          </a:prstGeom>
          <a:solidFill>
            <a:srgbClr val="C4E0B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Araubide Bereziko ikasketak</a:t>
            </a:r>
            <a:endParaRPr/>
          </a:p>
        </p:txBody>
      </p:sp>
      <p:sp>
        <p:nvSpPr>
          <p:cNvPr id="108" name="Google Shape;108;p2"/>
          <p:cNvSpPr txBox="1"/>
          <p:nvPr/>
        </p:nvSpPr>
        <p:spPr>
          <a:xfrm>
            <a:off x="8182703" y="1593930"/>
            <a:ext cx="3971508" cy="830997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Araubide Bereziko Goi Mailako Ikasketak </a:t>
            </a:r>
            <a:endParaRPr/>
          </a:p>
        </p:txBody>
      </p:sp>
      <p:sp>
        <p:nvSpPr>
          <p:cNvPr id="109" name="Google Shape;109;p2"/>
          <p:cNvSpPr txBox="1"/>
          <p:nvPr/>
        </p:nvSpPr>
        <p:spPr>
          <a:xfrm>
            <a:off x="10280732" y="4505845"/>
            <a:ext cx="95989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Kirola</a:t>
            </a:r>
            <a:endParaRPr/>
          </a:p>
        </p:txBody>
      </p:sp>
      <p:cxnSp>
        <p:nvCxnSpPr>
          <p:cNvPr id="110" name="Google Shape;110;p2"/>
          <p:cNvCxnSpPr/>
          <p:nvPr/>
        </p:nvCxnSpPr>
        <p:spPr>
          <a:xfrm rot="10800000">
            <a:off x="6355020" y="2576490"/>
            <a:ext cx="0" cy="1007201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1" name="Google Shape;111;p2"/>
          <p:cNvCxnSpPr/>
          <p:nvPr/>
        </p:nvCxnSpPr>
        <p:spPr>
          <a:xfrm rot="10800000">
            <a:off x="1993797" y="4600466"/>
            <a:ext cx="0" cy="512617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2" name="Google Shape;112;p2"/>
          <p:cNvCxnSpPr/>
          <p:nvPr/>
        </p:nvCxnSpPr>
        <p:spPr>
          <a:xfrm rot="10800000">
            <a:off x="6355020" y="4612692"/>
            <a:ext cx="0" cy="512617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3" name="Google Shape;113;p2"/>
          <p:cNvCxnSpPr/>
          <p:nvPr/>
        </p:nvCxnSpPr>
        <p:spPr>
          <a:xfrm rot="10800000">
            <a:off x="9976661" y="4590415"/>
            <a:ext cx="0" cy="512617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4" name="Google Shape;114;p2"/>
          <p:cNvSpPr/>
          <p:nvPr/>
        </p:nvSpPr>
        <p:spPr>
          <a:xfrm rot="2731099">
            <a:off x="6159835" y="2960779"/>
            <a:ext cx="304846" cy="304846"/>
          </a:xfrm>
          <a:prstGeom prst="star4">
            <a:avLst>
              <a:gd fmla="val 12500" name="adj"/>
            </a:avLst>
          </a:prstGeom>
          <a:solidFill>
            <a:srgbClr val="C00000"/>
          </a:solidFill>
          <a:ln cap="rnd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"/>
          <p:cNvSpPr/>
          <p:nvPr/>
        </p:nvSpPr>
        <p:spPr>
          <a:xfrm>
            <a:off x="6361628" y="2695180"/>
            <a:ext cx="112971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en-US" sz="100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</a:rPr>
              <a:t>nibertsitatean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en-US" sz="100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</a:rPr>
              <a:t>artzeko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100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</a:rPr>
              <a:t>baluazioa</a:t>
            </a:r>
            <a:endParaRPr/>
          </a:p>
        </p:txBody>
      </p:sp>
      <p:sp>
        <p:nvSpPr>
          <p:cNvPr id="116" name="Google Shape;116;p2"/>
          <p:cNvSpPr txBox="1"/>
          <p:nvPr/>
        </p:nvSpPr>
        <p:spPr>
          <a:xfrm>
            <a:off x="8242391" y="3065866"/>
            <a:ext cx="1991098" cy="340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b="1" lang="en-US" sz="100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</a:rPr>
              <a:t>Proba espezifikoak</a:t>
            </a:r>
            <a:endParaRPr b="1" sz="1000">
              <a:solidFill>
                <a:srgbClr val="A61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"/>
          <p:cNvSpPr/>
          <p:nvPr/>
        </p:nvSpPr>
        <p:spPr>
          <a:xfrm rot="2731099">
            <a:off x="7968106" y="2900184"/>
            <a:ext cx="304846" cy="304846"/>
          </a:xfrm>
          <a:prstGeom prst="star4">
            <a:avLst>
              <a:gd fmla="val 12500" name="adj"/>
            </a:avLst>
          </a:prstGeom>
          <a:solidFill>
            <a:srgbClr val="C00000"/>
          </a:solidFill>
          <a:ln cap="rnd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"/>
          <p:cNvSpPr/>
          <p:nvPr/>
        </p:nvSpPr>
        <p:spPr>
          <a:xfrm rot="2731099">
            <a:off x="9824237" y="4773737"/>
            <a:ext cx="304846" cy="304846"/>
          </a:xfrm>
          <a:prstGeom prst="star4">
            <a:avLst>
              <a:gd fmla="val 12500" name="adj"/>
            </a:avLst>
          </a:prstGeom>
          <a:solidFill>
            <a:srgbClr val="C00000"/>
          </a:solidFill>
          <a:ln cap="rnd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10094659" y="4846723"/>
            <a:ext cx="1991098" cy="340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</a:pPr>
            <a:r>
              <a:rPr b="1" lang="en-US" sz="100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</a:rPr>
              <a:t>Proba espezifikoak</a:t>
            </a:r>
            <a:endParaRPr b="1" sz="1000">
              <a:solidFill>
                <a:srgbClr val="A61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0" name="Google Shape;120;p2"/>
          <p:cNvCxnSpPr/>
          <p:nvPr/>
        </p:nvCxnSpPr>
        <p:spPr>
          <a:xfrm rot="10800000">
            <a:off x="6312258" y="1058597"/>
            <a:ext cx="0" cy="512617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1" name="Google Shape;121;p2"/>
          <p:cNvCxnSpPr/>
          <p:nvPr/>
        </p:nvCxnSpPr>
        <p:spPr>
          <a:xfrm rot="10800000">
            <a:off x="2087656" y="1135933"/>
            <a:ext cx="0" cy="512617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22" name="Google Shape;122;p2"/>
          <p:cNvSpPr/>
          <p:nvPr/>
        </p:nvSpPr>
        <p:spPr>
          <a:xfrm rot="2731099">
            <a:off x="4113081" y="1835554"/>
            <a:ext cx="304846" cy="304846"/>
          </a:xfrm>
          <a:prstGeom prst="star4">
            <a:avLst>
              <a:gd fmla="val 12500" name="adj"/>
            </a:avLst>
          </a:prstGeom>
          <a:solidFill>
            <a:srgbClr val="C00000"/>
          </a:solidFill>
          <a:ln cap="rnd" cmpd="sng" w="9525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"/>
          <p:cNvSpPr/>
          <p:nvPr/>
        </p:nvSpPr>
        <p:spPr>
          <a:xfrm>
            <a:off x="3487375" y="1448495"/>
            <a:ext cx="196201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rgbClr val="A61C00"/>
                </a:solidFill>
                <a:latin typeface="Arial"/>
                <a:ea typeface="Arial"/>
                <a:cs typeface="Arial"/>
                <a:sym typeface="Arial"/>
              </a:rPr>
              <a:t>USEko fase espezifikora aurkezteko aukera </a:t>
            </a:r>
            <a:endParaRPr b="1" sz="1000">
              <a:solidFill>
                <a:srgbClr val="A61C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4" name="Google Shape;124;p2"/>
          <p:cNvCxnSpPr/>
          <p:nvPr/>
        </p:nvCxnSpPr>
        <p:spPr>
          <a:xfrm rot="10800000">
            <a:off x="8729983" y="5695560"/>
            <a:ext cx="0" cy="512617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5" name="Google Shape;125;p2"/>
          <p:cNvCxnSpPr/>
          <p:nvPr/>
        </p:nvCxnSpPr>
        <p:spPr>
          <a:xfrm rot="10800000">
            <a:off x="5206310" y="5741847"/>
            <a:ext cx="0" cy="512617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6" name="Google Shape;126;p2"/>
          <p:cNvCxnSpPr/>
          <p:nvPr/>
        </p:nvCxnSpPr>
        <p:spPr>
          <a:xfrm rot="10800000">
            <a:off x="2136839" y="5714659"/>
            <a:ext cx="0" cy="512617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27" name="Google Shape;127;p2"/>
          <p:cNvSpPr txBox="1"/>
          <p:nvPr/>
        </p:nvSpPr>
        <p:spPr>
          <a:xfrm>
            <a:off x="5115428" y="404065"/>
            <a:ext cx="282476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Doktoretza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Unibertsitateko Masterrak</a:t>
            </a:r>
            <a:endParaRPr/>
          </a:p>
        </p:txBody>
      </p:sp>
      <p:sp>
        <p:nvSpPr>
          <p:cNvPr id="128" name="Google Shape;128;p2"/>
          <p:cNvSpPr txBox="1"/>
          <p:nvPr/>
        </p:nvSpPr>
        <p:spPr>
          <a:xfrm>
            <a:off x="487555" y="414610"/>
            <a:ext cx="288938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Espezializazio ikastaroak eta programak</a:t>
            </a:r>
            <a:endParaRPr/>
          </a:p>
        </p:txBody>
      </p:sp>
      <p:cxnSp>
        <p:nvCxnSpPr>
          <p:cNvPr id="129" name="Google Shape;129;p2"/>
          <p:cNvCxnSpPr/>
          <p:nvPr/>
        </p:nvCxnSpPr>
        <p:spPr>
          <a:xfrm rot="10800000">
            <a:off x="7558633" y="1772427"/>
            <a:ext cx="561896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30" name="Google Shape;130;p2"/>
          <p:cNvCxnSpPr/>
          <p:nvPr/>
        </p:nvCxnSpPr>
        <p:spPr>
          <a:xfrm>
            <a:off x="7618094" y="1934804"/>
            <a:ext cx="500128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31" name="Google Shape;131;p2"/>
          <p:cNvCxnSpPr/>
          <p:nvPr/>
        </p:nvCxnSpPr>
        <p:spPr>
          <a:xfrm rot="10800000">
            <a:off x="1507100" y="3104980"/>
            <a:ext cx="0" cy="512617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32" name="Google Shape;132;p2"/>
          <p:cNvSpPr/>
          <p:nvPr/>
        </p:nvSpPr>
        <p:spPr>
          <a:xfrm>
            <a:off x="402645" y="2736468"/>
            <a:ext cx="2190652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Espezializazio ikastaroak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"/>
          <p:cNvSpPr txBox="1"/>
          <p:nvPr/>
        </p:nvSpPr>
        <p:spPr>
          <a:xfrm>
            <a:off x="0" y="2615178"/>
            <a:ext cx="12192000" cy="830997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Lanbide Heziketa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"/>
          <p:cNvSpPr/>
          <p:nvPr/>
        </p:nvSpPr>
        <p:spPr>
          <a:xfrm>
            <a:off x="3296268" y="384300"/>
            <a:ext cx="463883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LANBIDE HEZIKETA</a:t>
            </a:r>
            <a:endParaRPr/>
          </a:p>
        </p:txBody>
      </p:sp>
      <p:sp>
        <p:nvSpPr>
          <p:cNvPr id="143" name="Google Shape;143;p4"/>
          <p:cNvSpPr/>
          <p:nvPr/>
        </p:nvSpPr>
        <p:spPr>
          <a:xfrm>
            <a:off x="4113801" y="1138443"/>
            <a:ext cx="3262432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170 titulu baino baino gehiago</a:t>
            </a:r>
            <a:endParaRPr sz="1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  <a:hlinkClick r:id="rId4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26 lanbide-arloak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4"/>
          <p:cNvSpPr txBox="1"/>
          <p:nvPr/>
        </p:nvSpPr>
        <p:spPr>
          <a:xfrm>
            <a:off x="2208028" y="2100309"/>
            <a:ext cx="2303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inarrizko LH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4"/>
          <p:cNvSpPr/>
          <p:nvPr/>
        </p:nvSpPr>
        <p:spPr>
          <a:xfrm>
            <a:off x="2261369" y="4724373"/>
            <a:ext cx="2085344" cy="46166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Goi-maila</a:t>
            </a:r>
            <a:endParaRPr/>
          </a:p>
        </p:txBody>
      </p:sp>
      <p:sp>
        <p:nvSpPr>
          <p:cNvPr id="146" name="Google Shape;146;p4"/>
          <p:cNvSpPr/>
          <p:nvPr/>
        </p:nvSpPr>
        <p:spPr>
          <a:xfrm>
            <a:off x="5745017" y="2438505"/>
            <a:ext cx="6096000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✔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urteko ikasketak dira - 2000 ordu </a:t>
            </a:r>
            <a:endParaRPr/>
          </a:p>
          <a:p>
            <a:pPr indent="-19177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✔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400-600ordu lantokian (Lantokiko Prestakuntza modulua)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Noto Sans Symbols"/>
              <a:buChar char="✔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Lanbide Heziketa DUALa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4"/>
          <p:cNvSpPr/>
          <p:nvPr/>
        </p:nvSpPr>
        <p:spPr>
          <a:xfrm>
            <a:off x="8279668" y="4955205"/>
            <a:ext cx="3508008" cy="1200329"/>
          </a:xfrm>
          <a:prstGeom prst="rect">
            <a:avLst/>
          </a:prstGeom>
          <a:noFill/>
          <a:ln cap="flat" cmpd="sng" w="38100">
            <a:solidFill>
              <a:srgbClr val="ED7D3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Izen ematea: maiatzean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Matrikula: uztailetik urrira (fase desberdinetan)</a:t>
            </a:r>
            <a:endParaRPr/>
          </a:p>
        </p:txBody>
      </p:sp>
      <p:sp>
        <p:nvSpPr>
          <p:cNvPr id="148" name="Google Shape;148;p4"/>
          <p:cNvSpPr txBox="1"/>
          <p:nvPr/>
        </p:nvSpPr>
        <p:spPr>
          <a:xfrm rot="-5400000">
            <a:off x="-750191" y="3495828"/>
            <a:ext cx="4611756" cy="6155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HEZIKETA ZIKLOAK</a:t>
            </a:r>
            <a:endParaRPr/>
          </a:p>
        </p:txBody>
      </p:sp>
      <p:sp>
        <p:nvSpPr>
          <p:cNvPr id="149" name="Google Shape;149;p4"/>
          <p:cNvSpPr txBox="1"/>
          <p:nvPr/>
        </p:nvSpPr>
        <p:spPr>
          <a:xfrm>
            <a:off x="1352621" y="5858201"/>
            <a:ext cx="57270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Espezializazio ikastaroak eta programak</a:t>
            </a:r>
            <a:endParaRPr/>
          </a:p>
        </p:txBody>
      </p:sp>
      <p:sp>
        <p:nvSpPr>
          <p:cNvPr id="150" name="Google Shape;150;p4"/>
          <p:cNvSpPr txBox="1"/>
          <p:nvPr/>
        </p:nvSpPr>
        <p:spPr>
          <a:xfrm>
            <a:off x="2304841" y="3380275"/>
            <a:ext cx="2210862" cy="461665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Erdi-maila</a:t>
            </a:r>
            <a:endParaRPr/>
          </a:p>
        </p:txBody>
      </p:sp>
      <p:pic>
        <p:nvPicPr>
          <p:cNvPr id="151" name="Google Shape;151;p4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054432" y="1138443"/>
            <a:ext cx="2416145" cy="638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"/>
          <p:cNvSpPr txBox="1"/>
          <p:nvPr>
            <p:ph type="title"/>
          </p:nvPr>
        </p:nvSpPr>
        <p:spPr>
          <a:xfrm>
            <a:off x="1508977" y="308069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5800"/>
              </a:buClr>
              <a:buSzPts val="1400"/>
              <a:buFont typeface="Arial"/>
              <a:buNone/>
            </a:pPr>
            <a:r>
              <a:rPr b="1" lang="en-US" sz="3600">
                <a:solidFill>
                  <a:srgbClr val="DA5800"/>
                </a:solidFill>
                <a:latin typeface="Arial"/>
                <a:ea typeface="Arial"/>
                <a:cs typeface="Arial"/>
                <a:sym typeface="Arial"/>
              </a:rPr>
              <a:t>Erdi - Mailan sartzeko lehentasunak</a:t>
            </a:r>
            <a:endParaRPr b="1" sz="3600">
              <a:solidFill>
                <a:srgbClr val="DA58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5"/>
          <p:cNvSpPr/>
          <p:nvPr/>
        </p:nvSpPr>
        <p:spPr>
          <a:xfrm>
            <a:off x="822036" y="1419382"/>
            <a:ext cx="9894482" cy="3662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Plazen % 65 </a:t>
            </a: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Derrigorrezko Bigarren Hezkuntzako graduatua edo baliokideak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A1A1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1" lang="en-US" sz="18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%55</a:t>
            </a:r>
            <a:r>
              <a:rPr b="1"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  </a:t>
            </a: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1. Aurreko bi ikasturteetan DBHko 4. maila gainditu duten ikasleak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                        2. Gainerako tituludunak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A1A1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1" lang="en-US" sz="18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%5</a:t>
            </a:r>
            <a:r>
              <a:rPr b="1"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Atzerrian egindako ikasketak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1" lang="en-US" sz="18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%5 </a:t>
            </a: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Helduen Hezkuntzaren (HHE) bidezko titulua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A1A1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%20 </a:t>
            </a: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Oinarrizko Lanbide Heziketa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A1A1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%15 </a:t>
            </a: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Bestelakoak (heziketa-zikloetara sartzeko proba gainditu dutenentzat,….)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A1A1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(Talde bakoitzaren barruan eskaerak </a:t>
            </a:r>
            <a:r>
              <a:rPr b="1" lang="en-US" sz="16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espedientearen arabera </a:t>
            </a:r>
            <a:r>
              <a:rPr lang="en-US" sz="16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ordenatuko dira)         </a:t>
            </a:r>
            <a:endParaRPr/>
          </a:p>
        </p:txBody>
      </p:sp>
      <p:sp>
        <p:nvSpPr>
          <p:cNvPr id="158" name="Google Shape;158;p5"/>
          <p:cNvSpPr txBox="1"/>
          <p:nvPr/>
        </p:nvSpPr>
        <p:spPr>
          <a:xfrm>
            <a:off x="822036" y="5429736"/>
            <a:ext cx="11363115" cy="7386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Eskainitako plazetatik </a:t>
            </a:r>
            <a:r>
              <a:rPr b="1" lang="en-US" sz="18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% 5a </a:t>
            </a: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erreserbatuta ezintasuna </a:t>
            </a: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(</a:t>
            </a:r>
            <a:r>
              <a:rPr lang="en-US" sz="18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&gt;edo= 33%a)</a:t>
            </a: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 duten pertsonentzat eta beste </a:t>
            </a:r>
            <a:r>
              <a:rPr b="1" lang="en-US" sz="18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% 5a </a:t>
            </a:r>
            <a:r>
              <a:rPr b="1" lang="en-US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goi-mailako kirolarientzat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"/>
          <p:cNvSpPr txBox="1"/>
          <p:nvPr>
            <p:ph type="title"/>
          </p:nvPr>
        </p:nvSpPr>
        <p:spPr>
          <a:xfrm>
            <a:off x="2269809" y="489518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5800"/>
              </a:buClr>
              <a:buSzPts val="1400"/>
              <a:buFont typeface="Arial"/>
              <a:buNone/>
            </a:pPr>
            <a:r>
              <a:rPr b="1" lang="en-US" sz="3600">
                <a:solidFill>
                  <a:srgbClr val="DA5800"/>
                </a:solidFill>
                <a:latin typeface="Arial"/>
                <a:ea typeface="Arial"/>
                <a:cs typeface="Arial"/>
                <a:sym typeface="Arial"/>
              </a:rPr>
              <a:t>Goi-Mailan sartzeko lehentasunak</a:t>
            </a:r>
            <a:endParaRPr b="1" sz="3600">
              <a:solidFill>
                <a:srgbClr val="DA58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6"/>
          <p:cNvSpPr/>
          <p:nvPr/>
        </p:nvSpPr>
        <p:spPr>
          <a:xfrm>
            <a:off x="931455" y="1323170"/>
            <a:ext cx="11238974" cy="36625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Plazen % 60 </a:t>
            </a: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Batxilergo-titulua dutenentzat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        </a:t>
            </a:r>
            <a:r>
              <a:rPr b="1" lang="en-US" sz="1800" u="sng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Lehentasunen taula</a:t>
            </a:r>
            <a:endParaRPr b="1" sz="1800">
              <a:solidFill>
                <a:srgbClr val="1A1A1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A1A1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1" lang="en-US" sz="18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% 55 </a:t>
            </a: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Batxilergoko titulua egiaztatzen dutenentzat.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	</a:t>
            </a:r>
            <a:r>
              <a:rPr b="1" lang="en-US" sz="18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% 5 </a:t>
            </a: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ikasketak atzerrian egin eta eskuratutako titulazioa homologatzeke duten ikasleentzat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A1A1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% 30 </a:t>
            </a: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Teknikari-titulua dutenentzat (Erdi-maila)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     </a:t>
            </a:r>
            <a:r>
              <a:rPr b="1" lang="en-US" sz="1800" u="sng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Kidetasunen zerrenda</a:t>
            </a:r>
            <a:endParaRPr b="1" sz="1800">
              <a:solidFill>
                <a:srgbClr val="1A1A1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A1A1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lang="en-US" sz="18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% 10</a:t>
            </a:r>
            <a:r>
              <a:rPr b="1"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 </a:t>
            </a: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sarrera-proba, UBI, 25 urtetik gorakoentzat Unibertsitatean sartzeko proba, Beste Lanbide Heziketako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     Goi-Mailako Teknikari titulua, Unibertsitateko titulua, beste sarbide batzuk (ordena honetan)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1A1A1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(Talde bakoitzaren barruan eskaerak </a:t>
            </a:r>
            <a:r>
              <a:rPr b="1" lang="en-US" sz="16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espedientearen arabera </a:t>
            </a:r>
            <a:r>
              <a:rPr lang="en-US" sz="16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ordenatuko dira)         </a:t>
            </a:r>
            <a:endParaRPr/>
          </a:p>
        </p:txBody>
      </p:sp>
      <p:sp>
        <p:nvSpPr>
          <p:cNvPr id="165" name="Google Shape;165;p6"/>
          <p:cNvSpPr txBox="1"/>
          <p:nvPr/>
        </p:nvSpPr>
        <p:spPr>
          <a:xfrm>
            <a:off x="414442" y="5640639"/>
            <a:ext cx="11363115" cy="73863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Eskainitako plazetatik </a:t>
            </a:r>
            <a:r>
              <a:rPr b="1" lang="en-US" sz="18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% 5a</a:t>
            </a:r>
            <a:r>
              <a:rPr b="1"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erreserbatuta </a:t>
            </a:r>
            <a:r>
              <a:rPr b="1"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ezintasuna</a:t>
            </a: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en-US" sz="18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&gt;edo= 33%a)</a:t>
            </a:r>
            <a:r>
              <a:rPr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 duten pertsonentzat eta beste </a:t>
            </a:r>
            <a:r>
              <a:rPr b="1" lang="en-US" sz="18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% 5a</a:t>
            </a:r>
            <a:r>
              <a:rPr lang="en-US" sz="1800">
                <a:solidFill>
                  <a:srgbClr val="DA5800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b="1" lang="en-US" sz="1800">
                <a:solidFill>
                  <a:srgbClr val="1A1A1A"/>
                </a:solidFill>
                <a:latin typeface="Open Sans"/>
                <a:ea typeface="Open Sans"/>
                <a:cs typeface="Open Sans"/>
                <a:sym typeface="Open Sans"/>
              </a:rPr>
              <a:t>goi-mailako kirolarientzat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7"/>
          <p:cNvSpPr txBox="1"/>
          <p:nvPr/>
        </p:nvSpPr>
        <p:spPr>
          <a:xfrm>
            <a:off x="0" y="2615178"/>
            <a:ext cx="12192000" cy="830997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Batxilergoa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"/>
          <p:cNvSpPr txBox="1"/>
          <p:nvPr/>
        </p:nvSpPr>
        <p:spPr>
          <a:xfrm>
            <a:off x="3066242" y="188910"/>
            <a:ext cx="6631940" cy="106350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89125" lvl="0" marL="20669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Batxilergoko Modalitateak</a:t>
            </a:r>
            <a:endParaRPr b="1" sz="3600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89125" lvl="0" marL="206692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Ikasgai Komunak</a:t>
            </a:r>
            <a:endParaRPr b="1" i="0" sz="36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8"/>
          <p:cNvSpPr txBox="1"/>
          <p:nvPr/>
        </p:nvSpPr>
        <p:spPr>
          <a:xfrm>
            <a:off x="3567951" y="1417962"/>
            <a:ext cx="2983560" cy="29844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1.maila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8"/>
          <p:cNvSpPr txBox="1"/>
          <p:nvPr/>
        </p:nvSpPr>
        <p:spPr>
          <a:xfrm>
            <a:off x="7721657" y="1409063"/>
            <a:ext cx="3003970" cy="29844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2.maila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8"/>
          <p:cNvSpPr txBox="1"/>
          <p:nvPr/>
        </p:nvSpPr>
        <p:spPr>
          <a:xfrm>
            <a:off x="3554530" y="1859936"/>
            <a:ext cx="3010401" cy="3331824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Gaztelania eta literatura I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Euskara eta literatura I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Atzerriko Hizkuntza I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Filosofia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Gorputz Hezkuntza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8"/>
          <p:cNvSpPr txBox="1"/>
          <p:nvPr/>
        </p:nvSpPr>
        <p:spPr>
          <a:xfrm>
            <a:off x="7715226" y="1859936"/>
            <a:ext cx="3010401" cy="3260704"/>
          </a:xfrm>
          <a:prstGeom prst="rect">
            <a:avLst/>
          </a:prstGeom>
          <a:solidFill>
            <a:srgbClr val="EFEFEF"/>
          </a:solidFill>
          <a:ln cap="flat" cmpd="sng" w="28575">
            <a:solidFill>
              <a:srgbClr val="000000">
                <a:alpha val="0"/>
              </a:srgb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Gaztelania eta literatura II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Euskara eta literatura II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Atzerriko Hizkuntza II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Espainiako Historia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Filosofiaren Historia</a:t>
            </a:r>
            <a:endParaRPr b="1" sz="1800">
              <a:solidFill>
                <a:srgbClr val="03042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8"/>
          <p:cNvSpPr/>
          <p:nvPr/>
        </p:nvSpPr>
        <p:spPr>
          <a:xfrm>
            <a:off x="9004576" y="5273068"/>
            <a:ext cx="431700" cy="431700"/>
          </a:xfrm>
          <a:prstGeom prst="mathPlus">
            <a:avLst>
              <a:gd fmla="val 8259" name="adj1"/>
            </a:avLst>
          </a:prstGeom>
          <a:solidFill>
            <a:srgbClr val="ED7D3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8"/>
          <p:cNvSpPr txBox="1"/>
          <p:nvPr/>
        </p:nvSpPr>
        <p:spPr>
          <a:xfrm>
            <a:off x="7767977" y="5917264"/>
            <a:ext cx="3010401" cy="707056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3 Modalitateko Ikasgai eta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Aukerako 1</a:t>
            </a:r>
            <a:endParaRPr sz="1800">
              <a:solidFill>
                <a:srgbClr val="03042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rgbClr val="03042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2" name="Google Shape;182;p8"/>
          <p:cNvGrpSpPr/>
          <p:nvPr/>
        </p:nvGrpSpPr>
        <p:grpSpPr>
          <a:xfrm>
            <a:off x="108163" y="825333"/>
            <a:ext cx="2916313" cy="5456375"/>
            <a:chOff x="108163" y="825333"/>
            <a:chExt cx="2916313" cy="5456375"/>
          </a:xfrm>
        </p:grpSpPr>
        <p:sp>
          <p:nvSpPr>
            <p:cNvPr id="183" name="Google Shape;183;p8"/>
            <p:cNvSpPr txBox="1"/>
            <p:nvPr/>
          </p:nvSpPr>
          <p:spPr>
            <a:xfrm>
              <a:off x="108163" y="5370445"/>
              <a:ext cx="2916313" cy="91126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3042B"/>
                </a:buClr>
                <a:buSzPts val="1400"/>
                <a:buFont typeface="Arial"/>
                <a:buNone/>
              </a:pPr>
              <a:r>
                <a:rPr b="1" lang="en-US" sz="2400">
                  <a:solidFill>
                    <a:srgbClr val="BF2727"/>
                  </a:solidFill>
                  <a:latin typeface="Arial"/>
                  <a:ea typeface="Arial"/>
                  <a:cs typeface="Arial"/>
                  <a:sym typeface="Arial"/>
                </a:rPr>
                <a:t>Giza eta Gizarte Zientziak</a:t>
              </a:r>
              <a:endParaRPr b="0" i="0" sz="2400" u="none" cap="none" strike="noStrike">
                <a:solidFill>
                  <a:srgbClr val="BF2727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84" name="Google Shape;184;p8"/>
            <p:cNvGrpSpPr/>
            <p:nvPr/>
          </p:nvGrpSpPr>
          <p:grpSpPr>
            <a:xfrm>
              <a:off x="282356" y="825333"/>
              <a:ext cx="2567926" cy="1139596"/>
              <a:chOff x="108163" y="872082"/>
              <a:chExt cx="2567926" cy="1139596"/>
            </a:xfrm>
          </p:grpSpPr>
          <p:sp>
            <p:nvSpPr>
              <p:cNvPr id="185" name="Google Shape;185;p8"/>
              <p:cNvSpPr txBox="1"/>
              <p:nvPr/>
            </p:nvSpPr>
            <p:spPr>
              <a:xfrm>
                <a:off x="630126" y="872082"/>
                <a:ext cx="1524000" cy="374286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3042B"/>
                  </a:buClr>
                  <a:buSzPts val="1400"/>
                  <a:buFont typeface="Arial"/>
                  <a:buNone/>
                </a:pPr>
                <a:r>
                  <a:rPr b="1" i="0" lang="en-US" sz="2400" u="none" cap="none" strike="noStrike">
                    <a:solidFill>
                      <a:srgbClr val="4472C4"/>
                    </a:solidFill>
                    <a:latin typeface="Arial"/>
                    <a:ea typeface="Arial"/>
                    <a:cs typeface="Arial"/>
                    <a:sym typeface="Arial"/>
                  </a:rPr>
                  <a:t>Arteak</a:t>
                </a:r>
                <a:endParaRPr b="1" i="0" sz="2400" u="none" cap="none" strike="noStrike">
                  <a:solidFill>
                    <a:srgbClr val="4472C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Google Shape;186;p8"/>
              <p:cNvSpPr txBox="1"/>
              <p:nvPr/>
            </p:nvSpPr>
            <p:spPr>
              <a:xfrm>
                <a:off x="108163" y="1395994"/>
                <a:ext cx="1519862" cy="615684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3042B"/>
                  </a:buClr>
                  <a:buSzPts val="1050"/>
                  <a:buFont typeface="Arial"/>
                  <a:buNone/>
                </a:pPr>
                <a:r>
                  <a:rPr b="1" i="0" lang="en-US" sz="1400" u="none" cap="none" strike="noStrike">
                    <a:solidFill>
                      <a:srgbClr val="4472C4"/>
                    </a:solidFill>
                    <a:latin typeface="Arial"/>
                    <a:ea typeface="Arial"/>
                    <a:cs typeface="Arial"/>
                    <a:sym typeface="Arial"/>
                  </a:rPr>
                  <a:t>Arte Plastikoak, Irudia eta Diseinua</a:t>
                </a:r>
                <a:endParaRPr b="1" i="0" sz="1400" u="none" cap="none" strike="noStrike">
                  <a:solidFill>
                    <a:srgbClr val="4472C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Google Shape;187;p8"/>
              <p:cNvSpPr txBox="1"/>
              <p:nvPr/>
            </p:nvSpPr>
            <p:spPr>
              <a:xfrm>
                <a:off x="1512326" y="1395994"/>
                <a:ext cx="1163763" cy="615684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3042B"/>
                  </a:buClr>
                  <a:buSzPts val="1050"/>
                  <a:buFont typeface="Arial"/>
                  <a:buNone/>
                </a:pPr>
                <a:r>
                  <a:rPr b="1" i="0" lang="en-US" sz="1400" u="none" cap="none" strike="noStrike">
                    <a:solidFill>
                      <a:srgbClr val="4472C4"/>
                    </a:solidFill>
                    <a:latin typeface="Arial"/>
                    <a:ea typeface="Arial"/>
                    <a:cs typeface="Arial"/>
                    <a:sym typeface="Arial"/>
                  </a:rPr>
                  <a:t>Musika </a:t>
                </a:r>
                <a:r>
                  <a:rPr b="1" lang="en-US" sz="1400">
                    <a:solidFill>
                      <a:srgbClr val="4472C4"/>
                    </a:solidFill>
                    <a:latin typeface="Arial"/>
                    <a:ea typeface="Arial"/>
                    <a:cs typeface="Arial"/>
                    <a:sym typeface="Arial"/>
                  </a:rPr>
                  <a:t>eta</a:t>
                </a:r>
                <a:r>
                  <a:rPr b="1" i="0" lang="en-US" sz="1400" u="none" cap="none" strike="noStrike">
                    <a:solidFill>
                      <a:srgbClr val="4472C4"/>
                    </a:solidFill>
                    <a:latin typeface="Arial"/>
                    <a:ea typeface="Arial"/>
                    <a:cs typeface="Arial"/>
                    <a:sym typeface="Arial"/>
                  </a:rPr>
                  <a:t> Arte Eszenikoak</a:t>
                </a:r>
                <a:endParaRPr b="1" i="0" sz="1400" u="none" cap="none" strike="noStrike">
                  <a:solidFill>
                    <a:srgbClr val="4472C4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88" name="Google Shape;188;p8"/>
            <p:cNvSpPr txBox="1"/>
            <p:nvPr/>
          </p:nvSpPr>
          <p:spPr>
            <a:xfrm>
              <a:off x="755450" y="4158051"/>
              <a:ext cx="1512950" cy="46162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760057"/>
                </a:buClr>
                <a:buSzPts val="2400"/>
                <a:buFont typeface="Arial"/>
                <a:buNone/>
              </a:pPr>
              <a:r>
                <a:rPr b="1" lang="en-US" sz="2400">
                  <a:solidFill>
                    <a:srgbClr val="760057"/>
                  </a:solidFill>
                  <a:latin typeface="Arial"/>
                  <a:ea typeface="Arial"/>
                  <a:cs typeface="Arial"/>
                  <a:sym typeface="Arial"/>
                </a:rPr>
                <a:t>Orokorra</a:t>
              </a:r>
              <a:endParaRPr b="1" i="0" sz="2400" u="none" cap="none" strike="noStrike">
                <a:solidFill>
                  <a:srgbClr val="760057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8"/>
            <p:cNvSpPr txBox="1"/>
            <p:nvPr/>
          </p:nvSpPr>
          <p:spPr>
            <a:xfrm>
              <a:off x="337674" y="2686311"/>
              <a:ext cx="2349304" cy="830997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400">
                  <a:solidFill>
                    <a:srgbClr val="198989"/>
                  </a:solidFill>
                  <a:latin typeface="Arial"/>
                  <a:ea typeface="Arial"/>
                  <a:cs typeface="Arial"/>
                  <a:sym typeface="Arial"/>
                </a:rPr>
                <a:t>Zientziak eta Teknologia</a:t>
              </a:r>
              <a:endParaRPr b="1" sz="2400">
                <a:solidFill>
                  <a:srgbClr val="198989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0" name="Google Shape;190;p8"/>
          <p:cNvSpPr/>
          <p:nvPr/>
        </p:nvSpPr>
        <p:spPr>
          <a:xfrm>
            <a:off x="4748676" y="5335289"/>
            <a:ext cx="431700" cy="431700"/>
          </a:xfrm>
          <a:prstGeom prst="mathPlus">
            <a:avLst>
              <a:gd fmla="val 8259" name="adj1"/>
            </a:avLst>
          </a:prstGeom>
          <a:solidFill>
            <a:srgbClr val="ED7D3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8"/>
          <p:cNvSpPr txBox="1"/>
          <p:nvPr/>
        </p:nvSpPr>
        <p:spPr>
          <a:xfrm>
            <a:off x="3567951" y="5951888"/>
            <a:ext cx="3010401" cy="672432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3 Modalitateko Ikasgai eta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03042B"/>
                </a:solidFill>
                <a:latin typeface="Arial"/>
                <a:ea typeface="Arial"/>
                <a:cs typeface="Arial"/>
                <a:sym typeface="Arial"/>
              </a:rPr>
              <a:t>Aukerako 2 </a:t>
            </a:r>
            <a:endParaRPr b="0" i="0" sz="1800" u="none" cap="none" strike="noStrike">
              <a:solidFill>
                <a:srgbClr val="03042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9"/>
          <p:cNvSpPr txBox="1"/>
          <p:nvPr/>
        </p:nvSpPr>
        <p:spPr>
          <a:xfrm>
            <a:off x="9722850" y="3598919"/>
            <a:ext cx="2143800" cy="777056"/>
          </a:xfrm>
          <a:prstGeom prst="rect">
            <a:avLst/>
          </a:prstGeom>
          <a:solidFill>
            <a:srgbClr val="C5E0B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Arte Plastikoak eta Diseinua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9"/>
          <p:cNvSpPr txBox="1"/>
          <p:nvPr/>
        </p:nvSpPr>
        <p:spPr>
          <a:xfrm>
            <a:off x="9737182" y="1841181"/>
            <a:ext cx="2143800" cy="696300"/>
          </a:xfrm>
          <a:prstGeom prst="rect">
            <a:avLst/>
          </a:prstGeom>
          <a:solidFill>
            <a:srgbClr val="F5838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Artea eta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Giza Zientziak</a:t>
            </a:r>
            <a:endParaRPr b="1" i="0" sz="1800" u="sng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9"/>
          <p:cNvSpPr txBox="1"/>
          <p:nvPr/>
        </p:nvSpPr>
        <p:spPr>
          <a:xfrm>
            <a:off x="2132823" y="5675415"/>
            <a:ext cx="1625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000"/>
              <a:buFont typeface="Arial"/>
              <a:buNone/>
            </a:pPr>
            <a:r>
              <a:rPr b="1" i="0" lang="en-US" sz="18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2 aukeratu</a:t>
            </a:r>
            <a:endParaRPr b="0" i="0" sz="18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9"/>
          <p:cNvSpPr txBox="1"/>
          <p:nvPr/>
        </p:nvSpPr>
        <p:spPr>
          <a:xfrm>
            <a:off x="6516532" y="5810339"/>
            <a:ext cx="1625700" cy="3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000"/>
              <a:buFont typeface="Arial"/>
              <a:buNone/>
            </a:pPr>
            <a:r>
              <a:rPr b="1" lang="en-US" sz="20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b="1" i="0" lang="en-US" sz="20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aukeratu</a:t>
            </a:r>
            <a:endParaRPr b="0" i="0" sz="14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9"/>
          <p:cNvSpPr txBox="1"/>
          <p:nvPr/>
        </p:nvSpPr>
        <p:spPr>
          <a:xfrm>
            <a:off x="871874" y="6306095"/>
            <a:ext cx="5976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0021"/>
              </a:buClr>
              <a:buSzPts val="2400"/>
              <a:buFont typeface="Arial"/>
              <a:buNone/>
            </a:pPr>
            <a:r>
              <a:rPr b="1" i="0" lang="en-US" sz="1800" u="none" cap="none" strike="noStrike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Marrazketa artistiko I eta II derrigorrezkoak dira</a:t>
            </a:r>
            <a:endParaRPr b="1" i="0" sz="1800" u="none" cap="none" strike="noStrike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9"/>
          <p:cNvSpPr txBox="1"/>
          <p:nvPr/>
        </p:nvSpPr>
        <p:spPr>
          <a:xfrm>
            <a:off x="9737182" y="2720050"/>
            <a:ext cx="2115300" cy="696300"/>
          </a:xfrm>
          <a:prstGeom prst="rect">
            <a:avLst/>
          </a:prstGeom>
          <a:solidFill>
            <a:srgbClr val="F58386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Gizarte eta Lege Zientziak</a:t>
            </a:r>
            <a:endParaRPr b="1" i="0" sz="1800" u="sng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9"/>
          <p:cNvSpPr txBox="1"/>
          <p:nvPr/>
        </p:nvSpPr>
        <p:spPr>
          <a:xfrm>
            <a:off x="1415843" y="1265163"/>
            <a:ext cx="7523506" cy="625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None/>
            </a:pPr>
            <a:r>
              <a:t/>
            </a:r>
            <a:endParaRPr b="1" sz="36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9"/>
          <p:cNvSpPr/>
          <p:nvPr/>
        </p:nvSpPr>
        <p:spPr>
          <a:xfrm>
            <a:off x="2786295" y="5189472"/>
            <a:ext cx="234601" cy="396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9"/>
          <p:cNvSpPr/>
          <p:nvPr/>
        </p:nvSpPr>
        <p:spPr>
          <a:xfrm>
            <a:off x="7094781" y="5249587"/>
            <a:ext cx="234601" cy="3969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9"/>
          <p:cNvSpPr/>
          <p:nvPr/>
        </p:nvSpPr>
        <p:spPr>
          <a:xfrm rot="-5400000">
            <a:off x="-1099071" y="3533136"/>
            <a:ext cx="409274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889125" lvl="0" marL="20669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Modalitateko ikasgai espezifikoak</a:t>
            </a:r>
            <a:endParaRPr b="1" sz="1800">
              <a:solidFill>
                <a:srgbClr val="ED7D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9"/>
          <p:cNvSpPr/>
          <p:nvPr/>
        </p:nvSpPr>
        <p:spPr>
          <a:xfrm>
            <a:off x="348048" y="184632"/>
            <a:ext cx="1150443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4472C4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b="1" lang="en-US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teak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Arte Plastikoak, Irudia eta Diseinua</a:t>
            </a:r>
            <a:endParaRPr b="1" sz="36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9"/>
          <p:cNvSpPr txBox="1"/>
          <p:nvPr/>
        </p:nvSpPr>
        <p:spPr>
          <a:xfrm>
            <a:off x="1453893" y="1890887"/>
            <a:ext cx="2983560" cy="29844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1.maila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9"/>
          <p:cNvSpPr txBox="1"/>
          <p:nvPr/>
        </p:nvSpPr>
        <p:spPr>
          <a:xfrm>
            <a:off x="5578167" y="1890886"/>
            <a:ext cx="3003970" cy="298445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2.maila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9"/>
          <p:cNvSpPr txBox="1"/>
          <p:nvPr/>
        </p:nvSpPr>
        <p:spPr>
          <a:xfrm>
            <a:off x="1453893" y="2432169"/>
            <a:ext cx="2983560" cy="3247043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Marrazketa artistikoa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Bolumena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Ikus-entzunezko Kultura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Proiektu Artistikoak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Arte Plastikoei eta Diseinuari Aplikatutako Marrazketa Teknikoa I                    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9"/>
          <p:cNvSpPr txBox="1"/>
          <p:nvPr/>
        </p:nvSpPr>
        <p:spPr>
          <a:xfrm>
            <a:off x="5578166" y="2424797"/>
            <a:ext cx="3003971" cy="3385542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ED7D31"/>
                </a:solidFill>
                <a:latin typeface="Arial"/>
                <a:ea typeface="Arial"/>
                <a:cs typeface="Arial"/>
                <a:sym typeface="Arial"/>
              </a:rPr>
              <a:t>Marrazketa artistikoa II   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Adierazpen Grafiko-plastikoaren Teknikak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Artearen Oinarriak</a:t>
            </a:r>
            <a:endParaRPr b="1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Diseinua 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Arte Plastikoei eta Diseinuari     Aplikatutako Marrazketa Teknikoa II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9"/>
          <p:cNvSpPr/>
          <p:nvPr/>
        </p:nvSpPr>
        <p:spPr>
          <a:xfrm>
            <a:off x="9722850" y="4558544"/>
            <a:ext cx="2143800" cy="107006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Arte Grafikoak, Eraikuntza eta Obra Zibilak,….</a:t>
            </a:r>
            <a:endParaRPr/>
          </a:p>
        </p:txBody>
      </p:sp>
      <p:sp>
        <p:nvSpPr>
          <p:cNvPr id="212" name="Google Shape;212;p9"/>
          <p:cNvSpPr/>
          <p:nvPr/>
        </p:nvSpPr>
        <p:spPr>
          <a:xfrm>
            <a:off x="8721213" y="3416350"/>
            <a:ext cx="835742" cy="362341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D7D3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2023-11-21T17:02:03Z</dcterms:created>
  <dc:creator>Ortiz García, Silvia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0x010100A473A3A978FC1C4BACF6080C4D14CC06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